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9" r:id="rId1"/>
  </p:sldMasterIdLst>
  <p:notesMasterIdLst>
    <p:notesMasterId r:id="rId70"/>
  </p:notesMasterIdLst>
  <p:sldIdLst>
    <p:sldId id="257" r:id="rId2"/>
    <p:sldId id="334" r:id="rId3"/>
    <p:sldId id="335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3" r:id="rId20"/>
    <p:sldId id="351" r:id="rId21"/>
    <p:sldId id="352" r:id="rId22"/>
    <p:sldId id="262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8" autoAdjust="0"/>
    <p:restoredTop sz="92784" autoAdjust="0"/>
  </p:normalViewPr>
  <p:slideViewPr>
    <p:cSldViewPr snapToGrid="0">
      <p:cViewPr varScale="1">
        <p:scale>
          <a:sx n="109" d="100"/>
          <a:sy n="109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4" Type="http://schemas.openxmlformats.org/officeDocument/2006/relationships/image" Target="../media/image47.w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0.emf"/><Relationship Id="rId1" Type="http://schemas.openxmlformats.org/officeDocument/2006/relationships/image" Target="../media/image44.emf"/><Relationship Id="rId2" Type="http://schemas.openxmlformats.org/officeDocument/2006/relationships/image" Target="../media/image4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4" Type="http://schemas.openxmlformats.org/officeDocument/2006/relationships/image" Target="../media/image47.wmf"/><Relationship Id="rId5" Type="http://schemas.openxmlformats.org/officeDocument/2006/relationships/image" Target="../media/image52.wmf"/><Relationship Id="rId6" Type="http://schemas.openxmlformats.org/officeDocument/2006/relationships/image" Target="../media/image53.wmf"/><Relationship Id="rId7" Type="http://schemas.openxmlformats.org/officeDocument/2006/relationships/image" Target="../media/image54.wmf"/><Relationship Id="rId1" Type="http://schemas.openxmlformats.org/officeDocument/2006/relationships/image" Target="../media/image44.emf"/><Relationship Id="rId2" Type="http://schemas.openxmlformats.org/officeDocument/2006/relationships/image" Target="../media/image4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Relationship Id="rId2" Type="http://schemas.openxmlformats.org/officeDocument/2006/relationships/image" Target="../media/image56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1" Type="http://schemas.openxmlformats.org/officeDocument/2006/relationships/image" Target="../media/image57.emf"/><Relationship Id="rId2" Type="http://schemas.openxmlformats.org/officeDocument/2006/relationships/image" Target="../media/image5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Relationship Id="rId2" Type="http://schemas.openxmlformats.org/officeDocument/2006/relationships/image" Target="../media/image6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Relationship Id="rId2" Type="http://schemas.openxmlformats.org/officeDocument/2006/relationships/image" Target="../media/image6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5" Type="http://schemas.openxmlformats.org/officeDocument/2006/relationships/image" Target="../media/image70.emf"/><Relationship Id="rId1" Type="http://schemas.openxmlformats.org/officeDocument/2006/relationships/image" Target="../media/image66.wmf"/><Relationship Id="rId2" Type="http://schemas.openxmlformats.org/officeDocument/2006/relationships/image" Target="../media/image67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6" Type="http://schemas.openxmlformats.org/officeDocument/2006/relationships/image" Target="../media/image75.emf"/><Relationship Id="rId1" Type="http://schemas.openxmlformats.org/officeDocument/2006/relationships/image" Target="../media/image71.emf"/><Relationship Id="rId2" Type="http://schemas.openxmlformats.org/officeDocument/2006/relationships/image" Target="../media/image62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6.emf"/><Relationship Id="rId5" Type="http://schemas.openxmlformats.org/officeDocument/2006/relationships/image" Target="../media/image74.emf"/><Relationship Id="rId1" Type="http://schemas.openxmlformats.org/officeDocument/2006/relationships/image" Target="../media/image71.emf"/><Relationship Id="rId2" Type="http://schemas.openxmlformats.org/officeDocument/2006/relationships/image" Target="../media/image6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emf"/><Relationship Id="rId3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image" Target="../media/image19.emf"/><Relationship Id="rId2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CA1FF-C398-4BBD-A82A-201B42183AB8}" type="datetimeFigureOut">
              <a:rPr lang="zh-CN" altLang="en-US" smtClean="0"/>
              <a:t>2018/2/5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DB9AB-0DE6-4BB4-A5D6-B51F21B67C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511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E52A1-C56B-4AE0-9CC8-956D9255B5B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178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Theano</a:t>
            </a:r>
            <a:r>
              <a:rPr lang="en-US" altLang="zh-CN" dirty="0"/>
              <a:t> 1.0</a:t>
            </a:r>
            <a:r>
              <a:rPr lang="zh-CN" altLang="en-US" dirty="0"/>
              <a:t>版本以后将会停止开发</a:t>
            </a:r>
            <a:endParaRPr lang="en-US" altLang="zh-CN" dirty="0"/>
          </a:p>
          <a:p>
            <a:r>
              <a:rPr lang="en-US" altLang="zh-CN" dirty="0"/>
              <a:t>Torch </a:t>
            </a:r>
            <a:r>
              <a:rPr lang="en-US" altLang="zh-CN" dirty="0" err="1"/>
              <a:t>lua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E52A1-C56B-4AE0-9CC8-956D9255B5B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365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提供了很多的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，其中最底层的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API--TensorFlow Core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提供了完整的编程控制，你可以使用它搭建简单或者复杂的模型，对于研究人员，或者对于模型的细节参数调整有需求的人使用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 Core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进行编程。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中很多更加高层的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都是基于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 Core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构建的，高级的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一般更加容易学习和使用。从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 Core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开始学习能够使你使用高级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的时候更好的了解内部的工作原理。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E52A1-C56B-4AE0-9CC8-956D9255B5B7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39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E52A1-C56B-4AE0-9CC8-956D9255B5B7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272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注意到输出并不是节点中存储的值，而是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的类型，存储的数据类型，还有维度等信息。当被执行的时候，节点才会产生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这两个值。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E52A1-C56B-4AE0-9CC8-956D9255B5B7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751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如果要执行这些节点，我们必须要在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之中运行我们定义好的计算图。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计算图的执行以及维护了内部节点的状态。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E52A1-C56B-4AE0-9CC8-956D9255B5B7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861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机器学习和深度学习的时候，我们搭建的模型一般是可以接受输入产生对应的输出，跟上述操作类似，但是在训练过程中，我们还要设置有一些参数是可训练的，这样在我们对模型进行训练的时候能够不断地调整模型（计算图），给定相同的输入的时候可以得到不同的输出。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允许我们能够为计算图增加可训练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(trainable)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的参数。在使用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的时候要对初始值进行设定，并且对数据类型也要做出规定。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E52A1-C56B-4AE0-9CC8-956D9255B5B7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631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E52A1-C56B-4AE0-9CC8-956D9255B5B7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446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837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950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412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8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73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940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90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98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331444B-B92B-4E27-8C94-BB93EAF5CB18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322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8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19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20.w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21.emf"/><Relationship Id="rId9" Type="http://schemas.openxmlformats.org/officeDocument/2006/relationships/oleObject" Target="../embeddings/oleObject14.bin"/><Relationship Id="rId10" Type="http://schemas.openxmlformats.org/officeDocument/2006/relationships/image" Target="../media/image22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9.bin"/><Relationship Id="rId12" Type="http://schemas.openxmlformats.org/officeDocument/2006/relationships/image" Target="../media/image27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5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24.e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25.emf"/><Relationship Id="rId9" Type="http://schemas.openxmlformats.org/officeDocument/2006/relationships/oleObject" Target="../embeddings/oleObject18.bin"/><Relationship Id="rId10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28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29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4" Type="http://schemas.openxmlformats.org/officeDocument/2006/relationships/image" Target="../media/image30.emf"/><Relationship Id="rId5" Type="http://schemas.openxmlformats.org/officeDocument/2006/relationships/oleObject" Target="../embeddings/oleObject23.bin"/><Relationship Id="rId6" Type="http://schemas.openxmlformats.org/officeDocument/2006/relationships/image" Target="../media/image31.emf"/><Relationship Id="rId7" Type="http://schemas.openxmlformats.org/officeDocument/2006/relationships/oleObject" Target="../embeddings/oleObject24.bin"/><Relationship Id="rId8" Type="http://schemas.openxmlformats.org/officeDocument/2006/relationships/image" Target="../media/image32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26.bin"/><Relationship Id="rId6" Type="http://schemas.openxmlformats.org/officeDocument/2006/relationships/image" Target="../media/image37.emf"/><Relationship Id="rId7" Type="http://schemas.openxmlformats.org/officeDocument/2006/relationships/oleObject" Target="../embeddings/oleObject27.bin"/><Relationship Id="rId8" Type="http://schemas.openxmlformats.org/officeDocument/2006/relationships/image" Target="../media/image38.emf"/><Relationship Id="rId9" Type="http://schemas.openxmlformats.org/officeDocument/2006/relationships/oleObject" Target="../embeddings/oleObject28.bin"/><Relationship Id="rId10" Type="http://schemas.openxmlformats.org/officeDocument/2006/relationships/image" Target="../media/image39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40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41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wmf"/><Relationship Id="rId20" Type="http://schemas.openxmlformats.org/officeDocument/2006/relationships/oleObject" Target="../embeddings/oleObject38.bin"/><Relationship Id="rId21" Type="http://schemas.openxmlformats.org/officeDocument/2006/relationships/oleObject" Target="../embeddings/oleObject39.bin"/><Relationship Id="rId10" Type="http://schemas.openxmlformats.org/officeDocument/2006/relationships/oleObject" Target="../embeddings/oleObject34.bin"/><Relationship Id="rId11" Type="http://schemas.openxmlformats.org/officeDocument/2006/relationships/image" Target="../media/image47.wmf"/><Relationship Id="rId12" Type="http://schemas.openxmlformats.org/officeDocument/2006/relationships/oleObject" Target="../embeddings/oleObject35.bin"/><Relationship Id="rId13" Type="http://schemas.openxmlformats.org/officeDocument/2006/relationships/image" Target="../media/image48.emf"/><Relationship Id="rId14" Type="http://schemas.openxmlformats.org/officeDocument/2006/relationships/image" Target="../media/image43.png"/><Relationship Id="rId15" Type="http://schemas.openxmlformats.org/officeDocument/2006/relationships/oleObject" Target="../embeddings/oleObject36.bin"/><Relationship Id="rId16" Type="http://schemas.openxmlformats.org/officeDocument/2006/relationships/image" Target="../media/image49.emf"/><Relationship Id="rId17" Type="http://schemas.openxmlformats.org/officeDocument/2006/relationships/oleObject" Target="../embeddings/oleObject37.bin"/><Relationship Id="rId18" Type="http://schemas.openxmlformats.org/officeDocument/2006/relationships/image" Target="../media/image50.emf"/><Relationship Id="rId19" Type="http://schemas.openxmlformats.org/officeDocument/2006/relationships/image" Target="../media/image51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4" Type="http://schemas.openxmlformats.org/officeDocument/2006/relationships/oleObject" Target="../embeddings/oleObject31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32.bin"/><Relationship Id="rId7" Type="http://schemas.openxmlformats.org/officeDocument/2006/relationships/image" Target="../media/image45.wmf"/><Relationship Id="rId8" Type="http://schemas.openxmlformats.org/officeDocument/2006/relationships/oleObject" Target="../embeddings/oleObject33.bin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wmf"/><Relationship Id="rId12" Type="http://schemas.openxmlformats.org/officeDocument/2006/relationships/oleObject" Target="../embeddings/oleObject44.bin"/><Relationship Id="rId13" Type="http://schemas.openxmlformats.org/officeDocument/2006/relationships/image" Target="../media/image52.wmf"/><Relationship Id="rId14" Type="http://schemas.openxmlformats.org/officeDocument/2006/relationships/oleObject" Target="../embeddings/oleObject45.bin"/><Relationship Id="rId15" Type="http://schemas.openxmlformats.org/officeDocument/2006/relationships/image" Target="../media/image53.wmf"/><Relationship Id="rId16" Type="http://schemas.openxmlformats.org/officeDocument/2006/relationships/oleObject" Target="../embeddings/oleObject46.bin"/><Relationship Id="rId17" Type="http://schemas.openxmlformats.org/officeDocument/2006/relationships/image" Target="../media/image54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4" Type="http://schemas.openxmlformats.org/officeDocument/2006/relationships/oleObject" Target="../embeddings/oleObject40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41.bin"/><Relationship Id="rId7" Type="http://schemas.openxmlformats.org/officeDocument/2006/relationships/image" Target="../media/image45.wmf"/><Relationship Id="rId8" Type="http://schemas.openxmlformats.org/officeDocument/2006/relationships/oleObject" Target="../embeddings/oleObject42.bin"/><Relationship Id="rId9" Type="http://schemas.openxmlformats.org/officeDocument/2006/relationships/image" Target="../media/image46.wmf"/><Relationship Id="rId10" Type="http://schemas.openxmlformats.org/officeDocument/2006/relationships/oleObject" Target="../embeddings/oleObject43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47.bin"/><Relationship Id="rId5" Type="http://schemas.openxmlformats.org/officeDocument/2006/relationships/image" Target="../media/image55.wmf"/><Relationship Id="rId6" Type="http://schemas.openxmlformats.org/officeDocument/2006/relationships/oleObject" Target="../embeddings/oleObject48.bin"/><Relationship Id="rId7" Type="http://schemas.openxmlformats.org/officeDocument/2006/relationships/image" Target="../media/image56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49.bin"/><Relationship Id="rId5" Type="http://schemas.openxmlformats.org/officeDocument/2006/relationships/image" Target="../media/image57.emf"/><Relationship Id="rId6" Type="http://schemas.openxmlformats.org/officeDocument/2006/relationships/oleObject" Target="../embeddings/oleObject50.bin"/><Relationship Id="rId7" Type="http://schemas.openxmlformats.org/officeDocument/2006/relationships/image" Target="../media/image58.emf"/><Relationship Id="rId8" Type="http://schemas.openxmlformats.org/officeDocument/2006/relationships/oleObject" Target="../embeddings/oleObject51.bin"/><Relationship Id="rId9" Type="http://schemas.openxmlformats.org/officeDocument/2006/relationships/image" Target="../media/image59.emf"/><Relationship Id="rId10" Type="http://schemas.openxmlformats.org/officeDocument/2006/relationships/oleObject" Target="../embeddings/oleObject52.bin"/><Relationship Id="rId11" Type="http://schemas.openxmlformats.org/officeDocument/2006/relationships/image" Target="../media/image60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53.bin"/><Relationship Id="rId5" Type="http://schemas.openxmlformats.org/officeDocument/2006/relationships/image" Target="../media/image61.emf"/><Relationship Id="rId6" Type="http://schemas.openxmlformats.org/officeDocument/2006/relationships/oleObject" Target="../embeddings/oleObject54.bin"/><Relationship Id="rId7" Type="http://schemas.openxmlformats.org/officeDocument/2006/relationships/image" Target="../media/image62.emf"/><Relationship Id="rId8" Type="http://schemas.openxmlformats.org/officeDocument/2006/relationships/image" Target="../media/image63.png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55.bin"/><Relationship Id="rId5" Type="http://schemas.openxmlformats.org/officeDocument/2006/relationships/image" Target="../media/image64.emf"/><Relationship Id="rId6" Type="http://schemas.openxmlformats.org/officeDocument/2006/relationships/oleObject" Target="../embeddings/oleObject56.bin"/><Relationship Id="rId7" Type="http://schemas.openxmlformats.org/officeDocument/2006/relationships/image" Target="../media/image65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.emf"/><Relationship Id="rId12" Type="http://schemas.openxmlformats.org/officeDocument/2006/relationships/oleObject" Target="../embeddings/oleObject61.bin"/><Relationship Id="rId13" Type="http://schemas.openxmlformats.org/officeDocument/2006/relationships/image" Target="../media/image70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4" Type="http://schemas.openxmlformats.org/officeDocument/2006/relationships/oleObject" Target="../embeddings/oleObject57.bin"/><Relationship Id="rId5" Type="http://schemas.openxmlformats.org/officeDocument/2006/relationships/image" Target="../media/image66.wmf"/><Relationship Id="rId6" Type="http://schemas.openxmlformats.org/officeDocument/2006/relationships/oleObject" Target="../embeddings/oleObject58.bin"/><Relationship Id="rId7" Type="http://schemas.openxmlformats.org/officeDocument/2006/relationships/image" Target="../media/image67.wmf"/><Relationship Id="rId8" Type="http://schemas.openxmlformats.org/officeDocument/2006/relationships/oleObject" Target="../embeddings/oleObject59.bin"/><Relationship Id="rId9" Type="http://schemas.openxmlformats.org/officeDocument/2006/relationships/image" Target="../media/image68.emf"/><Relationship Id="rId10" Type="http://schemas.openxmlformats.org/officeDocument/2006/relationships/oleObject" Target="../embeddings/oleObject60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emf"/><Relationship Id="rId12" Type="http://schemas.openxmlformats.org/officeDocument/2006/relationships/oleObject" Target="../embeddings/oleObject66.bin"/><Relationship Id="rId13" Type="http://schemas.openxmlformats.org/officeDocument/2006/relationships/image" Target="../media/image74.emf"/><Relationship Id="rId14" Type="http://schemas.openxmlformats.org/officeDocument/2006/relationships/oleObject" Target="../embeddings/oleObject67.bin"/><Relationship Id="rId15" Type="http://schemas.openxmlformats.org/officeDocument/2006/relationships/image" Target="../media/image75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4" Type="http://schemas.openxmlformats.org/officeDocument/2006/relationships/oleObject" Target="../embeddings/oleObject62.bin"/><Relationship Id="rId5" Type="http://schemas.openxmlformats.org/officeDocument/2006/relationships/image" Target="../media/image71.emf"/><Relationship Id="rId6" Type="http://schemas.openxmlformats.org/officeDocument/2006/relationships/oleObject" Target="../embeddings/oleObject63.bin"/><Relationship Id="rId7" Type="http://schemas.openxmlformats.org/officeDocument/2006/relationships/image" Target="../media/image62.emf"/><Relationship Id="rId8" Type="http://schemas.openxmlformats.org/officeDocument/2006/relationships/oleObject" Target="../embeddings/oleObject64.bin"/><Relationship Id="rId9" Type="http://schemas.openxmlformats.org/officeDocument/2006/relationships/image" Target="../media/image72.emf"/><Relationship Id="rId10" Type="http://schemas.openxmlformats.org/officeDocument/2006/relationships/oleObject" Target="../embeddings/oleObject65.bin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6.emf"/><Relationship Id="rId12" Type="http://schemas.openxmlformats.org/officeDocument/2006/relationships/oleObject" Target="../embeddings/oleObject72.bin"/><Relationship Id="rId13" Type="http://schemas.openxmlformats.org/officeDocument/2006/relationships/image" Target="../media/image74.emf"/><Relationship Id="rId14" Type="http://schemas.openxmlformats.org/officeDocument/2006/relationships/image" Target="../media/image78.png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4" Type="http://schemas.openxmlformats.org/officeDocument/2006/relationships/oleObject" Target="../embeddings/oleObject68.bin"/><Relationship Id="rId5" Type="http://schemas.openxmlformats.org/officeDocument/2006/relationships/image" Target="../media/image71.emf"/><Relationship Id="rId6" Type="http://schemas.openxmlformats.org/officeDocument/2006/relationships/oleObject" Target="../embeddings/oleObject69.bin"/><Relationship Id="rId7" Type="http://schemas.openxmlformats.org/officeDocument/2006/relationships/image" Target="../media/image62.emf"/><Relationship Id="rId8" Type="http://schemas.openxmlformats.org/officeDocument/2006/relationships/oleObject" Target="../embeddings/oleObject70.bin"/><Relationship Id="rId9" Type="http://schemas.openxmlformats.org/officeDocument/2006/relationships/image" Target="../media/image68.emf"/><Relationship Id="rId10" Type="http://schemas.openxmlformats.org/officeDocument/2006/relationships/oleObject" Target="../embeddings/oleObject71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8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1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12.emf"/><Relationship Id="rId7" Type="http://schemas.openxmlformats.org/officeDocument/2006/relationships/image" Target="../media/image13.jpe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4.emf"/><Relationship Id="rId5" Type="http://schemas.openxmlformats.org/officeDocument/2006/relationships/image" Target="../media/image15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oleObject" Target="../embeddings/oleObject9.bin"/><Relationship Id="rId5" Type="http://schemas.openxmlformats.org/officeDocument/2006/relationships/image" Target="../media/image16.w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17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B3BB9C6-5518-49A3-BAA4-7C1F29F5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8927BE7-073A-4110-B00D-08C998042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zh-CN" altLang="en-US" sz="2400" dirty="0" smtClean="0"/>
              <a:t>上午</a:t>
            </a:r>
            <a:endParaRPr lang="en-US" altLang="zh-CN" sz="24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/>
              <a:t>基础数学知识</a:t>
            </a:r>
            <a:endParaRPr lang="en-US" altLang="zh-CN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 err="1" smtClean="0"/>
              <a:t>Numpy</a:t>
            </a:r>
            <a:r>
              <a:rPr lang="en-US" altLang="zh-CN" sz="2400" dirty="0" smtClean="0"/>
              <a:t> </a:t>
            </a:r>
            <a:r>
              <a:rPr lang="zh-CN" altLang="en-US" sz="2400" dirty="0"/>
              <a:t>介绍</a:t>
            </a:r>
            <a:endParaRPr lang="en-US" altLang="zh-CN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Matplotlib</a:t>
            </a:r>
            <a:r>
              <a:rPr lang="en-US" altLang="zh-CN" sz="2400" dirty="0"/>
              <a:t> </a:t>
            </a:r>
            <a:r>
              <a:rPr lang="zh-CN" altLang="en-US" sz="2400" dirty="0"/>
              <a:t>用法</a:t>
            </a:r>
            <a:endParaRPr lang="en-US" altLang="zh-CN" sz="2400" dirty="0"/>
          </a:p>
          <a:p>
            <a:pPr marL="201168" lvl="1" indent="0">
              <a:buNone/>
            </a:pPr>
            <a:endParaRPr lang="en-US" altLang="zh-CN" sz="2400" dirty="0"/>
          </a:p>
          <a:p>
            <a:pPr marL="201168" lvl="1" indent="0">
              <a:buNone/>
            </a:pPr>
            <a:r>
              <a:rPr lang="zh-CN" altLang="en-US" sz="2400" dirty="0"/>
              <a:t>下午</a:t>
            </a:r>
            <a:endParaRPr lang="en-US" altLang="zh-CN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机器</a:t>
            </a:r>
            <a:r>
              <a:rPr lang="zh-CN" altLang="en-US" sz="2400" dirty="0"/>
              <a:t>学习基本理论知识</a:t>
            </a:r>
            <a:endParaRPr lang="en-US" altLang="zh-CN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/>
              <a:t>TensorFlow</a:t>
            </a:r>
            <a:r>
              <a:rPr lang="zh-CN" altLang="en-US" sz="2400" dirty="0"/>
              <a:t>基本用</a:t>
            </a:r>
            <a:r>
              <a:rPr lang="zh-CN" altLang="en-US" sz="2400" dirty="0" smtClean="0"/>
              <a:t>法</a:t>
            </a:r>
            <a:endParaRPr lang="en-US" altLang="zh-CN" sz="24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使用</a:t>
            </a:r>
            <a:r>
              <a:rPr lang="en-US" altLang="zh-CN" sz="2400" dirty="0" err="1" smtClean="0"/>
              <a:t>Tensorflow</a:t>
            </a:r>
            <a:r>
              <a:rPr lang="zh-CN" altLang="en-US" sz="2400" dirty="0" smtClean="0"/>
              <a:t>搭建线性回归模型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78206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线性代数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6549205" y="2837770"/>
            <a:ext cx="2476517" cy="1333509"/>
            <a:chOff x="1000100" y="1714488"/>
            <a:chExt cx="1857388" cy="1000132"/>
          </a:xfrm>
        </p:grpSpPr>
        <p:cxnSp>
          <p:nvCxnSpPr>
            <p:cNvPr id="6" name="直接箭头连接符 5"/>
            <p:cNvCxnSpPr/>
            <p:nvPr/>
          </p:nvCxnSpPr>
          <p:spPr>
            <a:xfrm flipV="1">
              <a:off x="1000100" y="1714488"/>
              <a:ext cx="1857388" cy="1000132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7"/>
            <p:cNvCxnSpPr/>
            <p:nvPr/>
          </p:nvCxnSpPr>
          <p:spPr>
            <a:xfrm rot="5400000" flipH="1" flipV="1">
              <a:off x="857224" y="2143116"/>
              <a:ext cx="714380" cy="4286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9"/>
            <p:cNvCxnSpPr/>
            <p:nvPr/>
          </p:nvCxnSpPr>
          <p:spPr>
            <a:xfrm flipV="1">
              <a:off x="1428728" y="1714488"/>
              <a:ext cx="1428760" cy="285752"/>
            </a:xfrm>
            <a:prstGeom prst="straightConnector1">
              <a:avLst/>
            </a:prstGeom>
            <a:ln w="508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13"/>
          <p:cNvSpPr txBox="1"/>
          <p:nvPr/>
        </p:nvSpPr>
        <p:spPr>
          <a:xfrm>
            <a:off x="1284157" y="2124609"/>
            <a:ext cx="428628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733" dirty="0"/>
              <a:t>向量加法</a:t>
            </a:r>
          </a:p>
        </p:txBody>
      </p:sp>
      <p:cxnSp>
        <p:nvCxnSpPr>
          <p:cNvPr id="10" name="直接箭头连接符 15"/>
          <p:cNvCxnSpPr/>
          <p:nvPr/>
        </p:nvCxnSpPr>
        <p:spPr>
          <a:xfrm flipV="1">
            <a:off x="2313912" y="5502468"/>
            <a:ext cx="1238259" cy="571504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7"/>
          <p:cNvSpPr txBox="1"/>
          <p:nvPr/>
        </p:nvSpPr>
        <p:spPr>
          <a:xfrm>
            <a:off x="1932909" y="5407217"/>
            <a:ext cx="285752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33" dirty="0"/>
              <a:t>2</a:t>
            </a:r>
            <a:endParaRPr lang="zh-CN" altLang="en-US" sz="3733" dirty="0"/>
          </a:p>
        </p:txBody>
      </p:sp>
      <p:cxnSp>
        <p:nvCxnSpPr>
          <p:cNvPr id="13" name="直接箭头连接符 19"/>
          <p:cNvCxnSpPr/>
          <p:nvPr/>
        </p:nvCxnSpPr>
        <p:spPr>
          <a:xfrm flipV="1">
            <a:off x="6664856" y="4959909"/>
            <a:ext cx="2476517" cy="114300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3"/>
          <p:cNvGraphicFramePr>
            <a:graphicFrameLocks noChangeAspect="1"/>
          </p:cNvGraphicFramePr>
          <p:nvPr>
            <p:extLst/>
          </p:nvPr>
        </p:nvGraphicFramePr>
        <p:xfrm>
          <a:off x="9773095" y="3197567"/>
          <a:ext cx="1227277" cy="612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5" name="公式" r:id="rId3" imgW="355600" imgH="177800" progId="Equation.3">
                  <p:embed/>
                </p:oleObj>
              </mc:Choice>
              <mc:Fallback>
                <p:oleObj name="公式" r:id="rId3" imgW="355600" imgH="177800" progId="Equation.3">
                  <p:embed/>
                  <p:pic>
                    <p:nvPicPr>
                      <p:cNvPr id="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3095" y="3197567"/>
                        <a:ext cx="1227277" cy="612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/>
          </p:nvPr>
        </p:nvGraphicFramePr>
        <p:xfrm>
          <a:off x="9773095" y="5253802"/>
          <a:ext cx="568556" cy="497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6" name="公式" r:id="rId5" imgW="203040" imgH="177480" progId="Equation.3">
                  <p:embed/>
                </p:oleObj>
              </mc:Choice>
              <mc:Fallback>
                <p:oleObj name="公式" r:id="rId5" imgW="203040" imgH="177480" progId="Equation.3">
                  <p:embed/>
                  <p:pic>
                    <p:nvPicPr>
                      <p:cNvPr id="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3095" y="5253802"/>
                        <a:ext cx="568556" cy="497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接箭头连接符 7"/>
          <p:cNvCxnSpPr/>
          <p:nvPr/>
        </p:nvCxnSpPr>
        <p:spPr>
          <a:xfrm rot="5400000" flipH="1" flipV="1">
            <a:off x="2049725" y="3389521"/>
            <a:ext cx="952507" cy="571504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9"/>
          <p:cNvCxnSpPr/>
          <p:nvPr/>
        </p:nvCxnSpPr>
        <p:spPr>
          <a:xfrm flipV="1">
            <a:off x="2240227" y="3774743"/>
            <a:ext cx="1905013" cy="381003"/>
          </a:xfrm>
          <a:prstGeom prst="straightConnector1">
            <a:avLst/>
          </a:prstGeom>
          <a:ln w="508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3"/>
          <p:cNvGraphicFramePr>
            <a:graphicFrameLocks noChangeAspect="1"/>
          </p:cNvGraphicFramePr>
          <p:nvPr>
            <p:extLst/>
          </p:nvPr>
        </p:nvGraphicFramePr>
        <p:xfrm>
          <a:off x="3881714" y="3893626"/>
          <a:ext cx="527051" cy="613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7" name="公式" r:id="rId7" imgW="152400" imgH="177800" progId="Equation.3">
                  <p:embed/>
                </p:oleObj>
              </mc:Choice>
              <mc:Fallback>
                <p:oleObj name="公式" r:id="rId7" imgW="152400" imgH="177800" progId="Equation.3">
                  <p:embed/>
                  <p:pic>
                    <p:nvPicPr>
                      <p:cNvPr id="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1714" y="3893626"/>
                        <a:ext cx="527051" cy="6138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/>
          <p:cNvGraphicFramePr>
            <a:graphicFrameLocks noChangeAspect="1"/>
          </p:cNvGraphicFramePr>
          <p:nvPr>
            <p:extLst/>
          </p:nvPr>
        </p:nvGraphicFramePr>
        <p:xfrm>
          <a:off x="2933041" y="2897380"/>
          <a:ext cx="438149" cy="611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8" name="公式" r:id="rId9" imgW="127000" imgH="177800" progId="Equation.3">
                  <p:embed/>
                </p:oleObj>
              </mc:Choice>
              <mc:Fallback>
                <p:oleObj name="公式" r:id="rId9" imgW="127000" imgH="177800" progId="Equation.3">
                  <p:embed/>
                  <p:pic>
                    <p:nvPicPr>
                      <p:cNvPr id="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041" y="2897380"/>
                        <a:ext cx="438149" cy="6117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箭头 2"/>
          <p:cNvSpPr/>
          <p:nvPr/>
        </p:nvSpPr>
        <p:spPr>
          <a:xfrm>
            <a:off x="5148972" y="4507459"/>
            <a:ext cx="623436" cy="646176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157460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线性代数</a:t>
            </a:r>
          </a:p>
        </p:txBody>
      </p:sp>
      <p:sp>
        <p:nvSpPr>
          <p:cNvPr id="5" name="右箭头 4"/>
          <p:cNvSpPr/>
          <p:nvPr/>
        </p:nvSpPr>
        <p:spPr>
          <a:xfrm rot="2232125">
            <a:off x="2929884" y="4475399"/>
            <a:ext cx="1683176" cy="17666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6" name="右箭头 5"/>
          <p:cNvSpPr/>
          <p:nvPr/>
        </p:nvSpPr>
        <p:spPr>
          <a:xfrm rot="19963639">
            <a:off x="2994655" y="3520195"/>
            <a:ext cx="1683176" cy="17666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4455584" y="4869972"/>
          <a:ext cx="37888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4" name="公式" r:id="rId3" imgW="152400" imgH="177800" progId="Equation.3">
                  <p:embed/>
                </p:oleObj>
              </mc:Choice>
              <mc:Fallback>
                <p:oleObj name="公式" r:id="rId3" imgW="152400" imgH="177800" progId="Equation.3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5584" y="4869972"/>
                        <a:ext cx="378883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4728633" y="2685572"/>
          <a:ext cx="330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5" name="公式" r:id="rId5" imgW="127000" imgH="177800" progId="Equation.3">
                  <p:embed/>
                </p:oleObj>
              </mc:Choice>
              <mc:Fallback>
                <p:oleObj name="公式" r:id="rId5" imgW="127000" imgH="177800" progId="Equation.3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8633" y="2685572"/>
                        <a:ext cx="3302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3670175" y="3954141"/>
          <a:ext cx="169333" cy="237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6" name="公式" r:id="rId7" imgW="118800" imgH="164520" progId="Equation.3">
                  <p:embed/>
                </p:oleObj>
              </mc:Choice>
              <mc:Fallback>
                <p:oleObj name="公式" r:id="rId7" imgW="118800" imgH="164520" progId="Equation.3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0175" y="3954141"/>
                        <a:ext cx="169333" cy="2370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6180668" y="4371663"/>
          <a:ext cx="3251200" cy="518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7" name="公式" r:id="rId9" imgW="1384300" imgH="177800" progId="Equation.3">
                  <p:embed/>
                </p:oleObj>
              </mc:Choice>
              <mc:Fallback>
                <p:oleObj name="公式" r:id="rId9" imgW="1384300" imgH="177800" progId="Equation.3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0668" y="4371663"/>
                        <a:ext cx="3251200" cy="5185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"/>
          <p:cNvGraphicFramePr>
            <a:graphicFrameLocks noChangeAspect="1"/>
          </p:cNvGraphicFramePr>
          <p:nvPr>
            <p:extLst/>
          </p:nvPr>
        </p:nvGraphicFramePr>
        <p:xfrm>
          <a:off x="6180682" y="3239751"/>
          <a:ext cx="323638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8" name="公式" r:id="rId11" imgW="1333500" imgH="215900" progId="Equation.3">
                  <p:embed/>
                </p:oleObj>
              </mc:Choice>
              <mc:Fallback>
                <p:oleObj name="公式" r:id="rId11" imgW="1333500" imgH="215900" progId="Equation.3">
                  <p:embed/>
                  <p:pic>
                    <p:nvPicPr>
                      <p:cNvPr id="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0682" y="3239751"/>
                        <a:ext cx="3236383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3"/>
          <p:cNvSpPr txBox="1"/>
          <p:nvPr/>
        </p:nvSpPr>
        <p:spPr>
          <a:xfrm>
            <a:off x="1327201" y="4839116"/>
            <a:ext cx="42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向量内积</a:t>
            </a:r>
          </a:p>
        </p:txBody>
      </p:sp>
    </p:spTree>
    <p:extLst>
      <p:ext uri="{BB962C8B-B14F-4D97-AF65-F5344CB8AC3E}">
        <p14:creationId xmlns:p14="http://schemas.microsoft.com/office/powerpoint/2010/main" val="4079433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线性代数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375545" y="2989263"/>
          <a:ext cx="1797239" cy="1460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8" name="公式" r:id="rId3" imgW="609600" imgH="495300" progId="Equation.3">
                  <p:embed/>
                </p:oleObj>
              </mc:Choice>
              <mc:Fallback>
                <p:oleObj name="公式" r:id="rId3" imgW="609600" imgH="495300" progId="Equation.3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5545" y="2989263"/>
                        <a:ext cx="1797239" cy="14602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13"/>
          <p:cNvSpPr txBox="1"/>
          <p:nvPr/>
        </p:nvSpPr>
        <p:spPr>
          <a:xfrm>
            <a:off x="736828" y="1841167"/>
            <a:ext cx="428628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733" dirty="0"/>
              <a:t>矩阵</a:t>
            </a:r>
          </a:p>
        </p:txBody>
      </p:sp>
    </p:spTree>
    <p:extLst>
      <p:ext uri="{BB962C8B-B14F-4D97-AF65-F5344CB8AC3E}">
        <p14:creationId xmlns:p14="http://schemas.microsoft.com/office/powerpoint/2010/main" val="1637082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线性代数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190056" y="3250339"/>
          <a:ext cx="7046384" cy="1151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2" name="公式" r:id="rId3" imgW="3035300" imgH="495300" progId="Equation.3">
                  <p:embed/>
                </p:oleObj>
              </mc:Choice>
              <mc:Fallback>
                <p:oleObj name="公式" r:id="rId3" imgW="3035300" imgH="4953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0056" y="3250339"/>
                        <a:ext cx="7046384" cy="1151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65510" y="2017772"/>
            <a:ext cx="2101857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733" dirty="0"/>
              <a:t>矩阵加法</a:t>
            </a:r>
          </a:p>
        </p:txBody>
      </p:sp>
    </p:spTree>
    <p:extLst>
      <p:ext uri="{BB962C8B-B14F-4D97-AF65-F5344CB8AC3E}">
        <p14:creationId xmlns:p14="http://schemas.microsoft.com/office/powerpoint/2010/main" val="2969642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线性代数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064001" y="2004347"/>
          <a:ext cx="4679951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6" name="公式" r:id="rId3" imgW="1879600" imgH="495300" progId="Equation.3">
                  <p:embed/>
                </p:oleObj>
              </mc:Choice>
              <mc:Fallback>
                <p:oleObj name="公式" r:id="rId3" imgW="1879600" imgH="4953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1" y="2004347"/>
                        <a:ext cx="4679951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064000" y="3565867"/>
          <a:ext cx="5325533" cy="103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7" name="公式" r:id="rId5" imgW="2552700" imgH="495300" progId="Equation.3">
                  <p:embed/>
                </p:oleObj>
              </mc:Choice>
              <mc:Fallback>
                <p:oleObj name="公式" r:id="rId5" imgW="2552700" imgH="4953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0" y="3565867"/>
                        <a:ext cx="5325533" cy="10350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>
            <p:extLst/>
          </p:nvPr>
        </p:nvGraphicFramePr>
        <p:xfrm>
          <a:off x="4051301" y="4910668"/>
          <a:ext cx="5492751" cy="1071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8" name="公式" r:id="rId7" imgW="2540000" imgH="495300" progId="Equation.3">
                  <p:embed/>
                </p:oleObj>
              </mc:Choice>
              <mc:Fallback>
                <p:oleObj name="公式" r:id="rId7" imgW="2540000" imgH="495300" progId="Equation.3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1301" y="4910668"/>
                        <a:ext cx="5492751" cy="10710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665510" y="2017772"/>
            <a:ext cx="2101857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733" dirty="0"/>
              <a:t>矩阵乘法</a:t>
            </a:r>
          </a:p>
        </p:txBody>
      </p:sp>
    </p:spTree>
    <p:extLst>
      <p:ext uri="{BB962C8B-B14F-4D97-AF65-F5344CB8AC3E}">
        <p14:creationId xmlns:p14="http://schemas.microsoft.com/office/powerpoint/2010/main" val="229671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线性代数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4898" y="3477371"/>
            <a:ext cx="4695863" cy="2120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7017" y="3240367"/>
            <a:ext cx="4695863" cy="2513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右弧形箭头 6"/>
          <p:cNvSpPr/>
          <p:nvPr/>
        </p:nvSpPr>
        <p:spPr>
          <a:xfrm rot="16200000">
            <a:off x="5353199" y="1645668"/>
            <a:ext cx="476253" cy="228601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763040" y="2534361"/>
            <a:ext cx="2285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变换后的图形</a:t>
            </a:r>
          </a:p>
        </p:txBody>
      </p:sp>
      <p:sp>
        <p:nvSpPr>
          <p:cNvPr id="8" name="矩形 7"/>
          <p:cNvSpPr/>
          <p:nvPr/>
        </p:nvSpPr>
        <p:spPr>
          <a:xfrm>
            <a:off x="774898" y="1920201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dirty="0"/>
              <a:t>线性空间与空间变换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10066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线性代数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12017" y="1877964"/>
            <a:ext cx="4637784" cy="312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文本框 7"/>
          <p:cNvSpPr txBox="1"/>
          <p:nvPr/>
        </p:nvSpPr>
        <p:spPr>
          <a:xfrm>
            <a:off x="3716829" y="5369478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变换矩阵</a:t>
            </a:r>
            <a:r>
              <a:rPr kumimoji="1" lang="en-US" altLang="zh-CN" sz="2400" b="1" i="1" dirty="0"/>
              <a:t>A</a:t>
            </a:r>
            <a:r>
              <a:rPr kumimoji="1" lang="zh-CN" altLang="en-US" sz="2400" dirty="0"/>
              <a:t>不改变特征向量的方向</a:t>
            </a:r>
          </a:p>
        </p:txBody>
      </p:sp>
    </p:spTree>
    <p:extLst>
      <p:ext uri="{BB962C8B-B14F-4D97-AF65-F5344CB8AC3E}">
        <p14:creationId xmlns:p14="http://schemas.microsoft.com/office/powerpoint/2010/main" val="2530474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dirty="0"/>
              <a:t>概率论</a:t>
            </a:r>
          </a:p>
        </p:txBody>
      </p:sp>
      <p:graphicFrame>
        <p:nvGraphicFramePr>
          <p:cNvPr id="6" name="Object 332"/>
          <p:cNvGraphicFramePr>
            <a:graphicFrameLocks noChangeAspect="1"/>
          </p:cNvGraphicFramePr>
          <p:nvPr>
            <p:extLst/>
          </p:nvPr>
        </p:nvGraphicFramePr>
        <p:xfrm>
          <a:off x="4643238" y="3127229"/>
          <a:ext cx="4167716" cy="1259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5" name="公式" r:id="rId3" imgW="1524000" imgH="457200" progId="Equation.3">
                  <p:embed/>
                </p:oleObj>
              </mc:Choice>
              <mc:Fallback>
                <p:oleObj name="公式" r:id="rId3" imgW="1524000" imgH="457200" progId="Equation.3">
                  <p:embed/>
                  <p:pic>
                    <p:nvPicPr>
                      <p:cNvPr id="6" name="Object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238" y="3127229"/>
                        <a:ext cx="4167716" cy="12594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32"/>
          <p:cNvGraphicFramePr>
            <a:graphicFrameLocks noChangeAspect="1"/>
          </p:cNvGraphicFramePr>
          <p:nvPr>
            <p:extLst/>
          </p:nvPr>
        </p:nvGraphicFramePr>
        <p:xfrm>
          <a:off x="984451" y="5073599"/>
          <a:ext cx="10524067" cy="594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6" name="公式" r:id="rId5" imgW="3848100" imgH="215900" progId="Equation.3">
                  <p:embed/>
                </p:oleObj>
              </mc:Choice>
              <mc:Fallback>
                <p:oleObj name="公式" r:id="rId5" imgW="3848100" imgH="215900" progId="Equation.3">
                  <p:embed/>
                  <p:pic>
                    <p:nvPicPr>
                      <p:cNvPr id="9" name="Object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451" y="5073599"/>
                        <a:ext cx="10524067" cy="5947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984451" y="3490168"/>
            <a:ext cx="1622560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733" dirty="0"/>
              <a:t>全概率</a:t>
            </a:r>
            <a:endParaRPr kumimoji="1" lang="en-US" altLang="zh-CN" sz="3733" dirty="0"/>
          </a:p>
        </p:txBody>
      </p:sp>
      <p:sp>
        <p:nvSpPr>
          <p:cNvPr id="12" name="矩形 11"/>
          <p:cNvSpPr/>
          <p:nvPr/>
        </p:nvSpPr>
        <p:spPr>
          <a:xfrm>
            <a:off x="984458" y="2230751"/>
            <a:ext cx="2101857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733" dirty="0"/>
              <a:t>条件概率</a:t>
            </a:r>
            <a:endParaRPr kumimoji="1" lang="en-US" altLang="zh-CN" sz="3733" dirty="0"/>
          </a:p>
        </p:txBody>
      </p:sp>
      <p:graphicFrame>
        <p:nvGraphicFramePr>
          <p:cNvPr id="13" name="Object 332"/>
          <p:cNvGraphicFramePr>
            <a:graphicFrameLocks noChangeAspect="1"/>
          </p:cNvGraphicFramePr>
          <p:nvPr>
            <p:extLst/>
          </p:nvPr>
        </p:nvGraphicFramePr>
        <p:xfrm>
          <a:off x="4754599" y="2369577"/>
          <a:ext cx="145838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7" name="公式" r:id="rId7" imgW="533400" imgH="203200" progId="Equation.3">
                  <p:embed/>
                </p:oleObj>
              </mc:Choice>
              <mc:Fallback>
                <p:oleObj name="公式" r:id="rId7" imgW="533400" imgH="203200" progId="Equation.3">
                  <p:embed/>
                  <p:pic>
                    <p:nvPicPr>
                      <p:cNvPr id="13" name="Object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4599" y="2369577"/>
                        <a:ext cx="1458383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32"/>
          <p:cNvGraphicFramePr>
            <a:graphicFrameLocks noChangeAspect="1"/>
          </p:cNvGraphicFramePr>
          <p:nvPr>
            <p:extLst/>
          </p:nvPr>
        </p:nvGraphicFramePr>
        <p:xfrm>
          <a:off x="7025716" y="2369577"/>
          <a:ext cx="3784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8" name="公式" r:id="rId9" imgW="1384300" imgH="203200" progId="Equation.3">
                  <p:embed/>
                </p:oleObj>
              </mc:Choice>
              <mc:Fallback>
                <p:oleObj name="公式" r:id="rId9" imgW="1384300" imgH="203200" progId="Equation.3">
                  <p:embed/>
                  <p:pic>
                    <p:nvPicPr>
                      <p:cNvPr id="14" name="Object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5716" y="2369577"/>
                        <a:ext cx="37846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498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概率论</a:t>
            </a:r>
          </a:p>
        </p:txBody>
      </p:sp>
      <p:graphicFrame>
        <p:nvGraphicFramePr>
          <p:cNvPr id="4" name="Object 332"/>
          <p:cNvGraphicFramePr>
            <a:graphicFrameLocks noChangeAspect="1"/>
          </p:cNvGraphicFramePr>
          <p:nvPr>
            <p:extLst/>
          </p:nvPr>
        </p:nvGraphicFramePr>
        <p:xfrm>
          <a:off x="5154967" y="2663693"/>
          <a:ext cx="3996573" cy="105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9" name="公式" r:id="rId3" imgW="1600200" imgH="419100" progId="Equation.3">
                  <p:embed/>
                </p:oleObj>
              </mc:Choice>
              <mc:Fallback>
                <p:oleObj name="公式" r:id="rId3" imgW="1600200" imgH="419100" progId="Equation.3">
                  <p:embed/>
                  <p:pic>
                    <p:nvPicPr>
                      <p:cNvPr id="4" name="Object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4967" y="2663693"/>
                        <a:ext cx="3996573" cy="105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32"/>
          <p:cNvGraphicFramePr>
            <a:graphicFrameLocks noChangeAspect="1"/>
          </p:cNvGraphicFramePr>
          <p:nvPr>
            <p:extLst/>
          </p:nvPr>
        </p:nvGraphicFramePr>
        <p:xfrm>
          <a:off x="5154967" y="4415922"/>
          <a:ext cx="4851063" cy="1286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0" name="公式" r:id="rId5" imgW="1981200" imgH="520700" progId="Equation.3">
                  <p:embed/>
                </p:oleObj>
              </mc:Choice>
              <mc:Fallback>
                <p:oleObj name="公式" r:id="rId5" imgW="1981200" imgH="520700" progId="Equation.3">
                  <p:embed/>
                  <p:pic>
                    <p:nvPicPr>
                      <p:cNvPr id="5" name="Object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4967" y="4415922"/>
                        <a:ext cx="4851063" cy="12861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868772" y="1880771"/>
            <a:ext cx="1622560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733" dirty="0"/>
              <a:t>贝叶斯</a:t>
            </a:r>
            <a:endParaRPr lang="zh-CN" altLang="en-US" sz="3733" dirty="0"/>
          </a:p>
        </p:txBody>
      </p:sp>
    </p:spTree>
    <p:extLst>
      <p:ext uri="{BB962C8B-B14F-4D97-AF65-F5344CB8AC3E}">
        <p14:creationId xmlns:p14="http://schemas.microsoft.com/office/powerpoint/2010/main" val="1347714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练习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651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F529BE2-8BA5-46DC-A287-A7D3F06FF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数学基础知识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33932FE-D01D-412D-8C24-2BB6694D0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655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55761A7-AE84-43E4-A6F3-CCFB8255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Numpy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669ACAD-0C19-4F5A-8CF2-07E20B4FF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445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AC881DC-975F-451E-A5A9-0D1CDC74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Matplotlib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A07B80E-CBB2-429A-9182-1FC4D40F6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079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9B27972-7CF1-444C-BB1C-E5EEC1E1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机器学习理论</a:t>
            </a:r>
            <a:r>
              <a:rPr lang="zh-CN" altLang="en-US" dirty="0"/>
              <a:t>知识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1A14220-D2CB-4079-817B-D03229E1E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3635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什么是机器学习</a:t>
            </a:r>
          </a:p>
        </p:txBody>
      </p:sp>
      <p:sp>
        <p:nvSpPr>
          <p:cNvPr id="12" name="矩形 11"/>
          <p:cNvSpPr/>
          <p:nvPr/>
        </p:nvSpPr>
        <p:spPr>
          <a:xfrm>
            <a:off x="1714056" y="2106189"/>
            <a:ext cx="8673539" cy="417106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714066" y="3076684"/>
            <a:ext cx="5441369" cy="3200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4" name="矩形 13"/>
          <p:cNvSpPr/>
          <p:nvPr/>
        </p:nvSpPr>
        <p:spPr>
          <a:xfrm>
            <a:off x="7155434" y="3076684"/>
            <a:ext cx="3232169" cy="32005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1714059" y="4750586"/>
            <a:ext cx="3448764" cy="152667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6" name="文本框 15"/>
          <p:cNvSpPr txBox="1"/>
          <p:nvPr/>
        </p:nvSpPr>
        <p:spPr>
          <a:xfrm>
            <a:off x="4994164" y="2255161"/>
            <a:ext cx="210826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733" b="1" dirty="0"/>
              <a:t>人工智能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547802" y="3246307"/>
            <a:ext cx="210826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733" b="1" dirty="0"/>
              <a:t>专家系统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832888" y="3246307"/>
            <a:ext cx="210826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733" b="1" dirty="0"/>
              <a:t>机器学习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196158" y="4993735"/>
            <a:ext cx="210826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733" b="1" dirty="0"/>
              <a:t>深度学习</a:t>
            </a:r>
          </a:p>
        </p:txBody>
      </p:sp>
    </p:spTree>
    <p:extLst>
      <p:ext uri="{BB962C8B-B14F-4D97-AF65-F5344CB8AC3E}">
        <p14:creationId xmlns:p14="http://schemas.microsoft.com/office/powerpoint/2010/main" val="71865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什么是机器学习</a:t>
            </a:r>
          </a:p>
        </p:txBody>
      </p:sp>
      <p:sp>
        <p:nvSpPr>
          <p:cNvPr id="4" name="流程图: 磁盘 4"/>
          <p:cNvSpPr/>
          <p:nvPr/>
        </p:nvSpPr>
        <p:spPr>
          <a:xfrm>
            <a:off x="5233533" y="3419186"/>
            <a:ext cx="1219200" cy="714396"/>
          </a:xfrm>
          <a:prstGeom prst="flowChartMagneticDisk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数据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244751" y="4917925"/>
            <a:ext cx="1219200" cy="106626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机器学习系统</a:t>
            </a:r>
          </a:p>
        </p:txBody>
      </p:sp>
      <p:sp>
        <p:nvSpPr>
          <p:cNvPr id="6" name="右箭头 5"/>
          <p:cNvSpPr/>
          <p:nvPr/>
        </p:nvSpPr>
        <p:spPr>
          <a:xfrm>
            <a:off x="4160860" y="5351359"/>
            <a:ext cx="810880" cy="285176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圆角矩形 6"/>
          <p:cNvSpPr/>
          <p:nvPr/>
        </p:nvSpPr>
        <p:spPr>
          <a:xfrm>
            <a:off x="5244751" y="1804534"/>
            <a:ext cx="1219200" cy="10662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程序</a:t>
            </a:r>
          </a:p>
        </p:txBody>
      </p:sp>
      <p:sp>
        <p:nvSpPr>
          <p:cNvPr id="8" name="右箭头 7"/>
          <p:cNvSpPr/>
          <p:nvPr/>
        </p:nvSpPr>
        <p:spPr>
          <a:xfrm>
            <a:off x="4179561" y="2256809"/>
            <a:ext cx="810880" cy="25374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TextBox 12"/>
          <p:cNvSpPr txBox="1"/>
          <p:nvPr/>
        </p:nvSpPr>
        <p:spPr>
          <a:xfrm>
            <a:off x="3120515" y="2183979"/>
            <a:ext cx="80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输入</a:t>
            </a:r>
          </a:p>
        </p:txBody>
      </p:sp>
      <p:sp>
        <p:nvSpPr>
          <p:cNvPr id="10" name="TextBox 13"/>
          <p:cNvSpPr txBox="1"/>
          <p:nvPr/>
        </p:nvSpPr>
        <p:spPr>
          <a:xfrm>
            <a:off x="7534891" y="2155023"/>
            <a:ext cx="80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输出</a:t>
            </a:r>
          </a:p>
        </p:txBody>
      </p:sp>
      <p:sp>
        <p:nvSpPr>
          <p:cNvPr id="11" name="TextBox 14"/>
          <p:cNvSpPr txBox="1"/>
          <p:nvPr/>
        </p:nvSpPr>
        <p:spPr>
          <a:xfrm>
            <a:off x="3215607" y="5283262"/>
            <a:ext cx="80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输入</a:t>
            </a:r>
          </a:p>
        </p:txBody>
      </p:sp>
      <p:sp>
        <p:nvSpPr>
          <p:cNvPr id="12" name="TextBox 15"/>
          <p:cNvSpPr txBox="1"/>
          <p:nvPr/>
        </p:nvSpPr>
        <p:spPr>
          <a:xfrm>
            <a:off x="7650839" y="5253342"/>
            <a:ext cx="80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输出</a:t>
            </a:r>
          </a:p>
        </p:txBody>
      </p:sp>
      <p:sp>
        <p:nvSpPr>
          <p:cNvPr id="13" name="右箭头 12"/>
          <p:cNvSpPr/>
          <p:nvPr/>
        </p:nvSpPr>
        <p:spPr>
          <a:xfrm rot="5400000">
            <a:off x="5601161" y="4366601"/>
            <a:ext cx="461588" cy="284156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右箭头 13"/>
          <p:cNvSpPr/>
          <p:nvPr/>
        </p:nvSpPr>
        <p:spPr>
          <a:xfrm>
            <a:off x="6674057" y="5338729"/>
            <a:ext cx="810880" cy="285176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右箭头 14"/>
          <p:cNvSpPr/>
          <p:nvPr/>
        </p:nvSpPr>
        <p:spPr>
          <a:xfrm>
            <a:off x="6588037" y="2240540"/>
            <a:ext cx="810880" cy="25374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532148127"/>
      </p:ext>
    </p:extLst>
  </p:cSld>
  <p:clrMapOvr>
    <a:masterClrMapping/>
  </p:clrMapOvr>
  <p:transition advTm="18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用途</a:t>
            </a:r>
            <a:endParaRPr kumimoji="1" lang="zh-CN" altLang="en-US" dirty="0"/>
          </a:p>
        </p:txBody>
      </p:sp>
      <p:pic>
        <p:nvPicPr>
          <p:cNvPr id="6" name="图片 4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403058" y="4033754"/>
            <a:ext cx="6374604" cy="2133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7411" y="1823735"/>
            <a:ext cx="1945643" cy="1945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114119" y="2250208"/>
            <a:ext cx="2557631" cy="666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733" dirty="0"/>
              <a:t>Cat?</a:t>
            </a:r>
          </a:p>
        </p:txBody>
      </p:sp>
      <p:sp>
        <p:nvSpPr>
          <p:cNvPr id="7" name="文本框 4"/>
          <p:cNvSpPr txBox="1">
            <a:spLocks noChangeArrowheads="1"/>
          </p:cNvSpPr>
          <p:nvPr/>
        </p:nvSpPr>
        <p:spPr bwMode="auto">
          <a:xfrm>
            <a:off x="9508272" y="2374123"/>
            <a:ext cx="1315992" cy="6667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3733" dirty="0"/>
              <a:t>分类</a:t>
            </a:r>
          </a:p>
        </p:txBody>
      </p:sp>
      <p:sp>
        <p:nvSpPr>
          <p:cNvPr id="8" name="文本框 4"/>
          <p:cNvSpPr txBox="1">
            <a:spLocks noChangeArrowheads="1"/>
          </p:cNvSpPr>
          <p:nvPr/>
        </p:nvSpPr>
        <p:spPr bwMode="auto">
          <a:xfrm>
            <a:off x="9530447" y="4975972"/>
            <a:ext cx="1315992" cy="6667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3733" dirty="0"/>
              <a:t>回归</a:t>
            </a:r>
          </a:p>
        </p:txBody>
      </p:sp>
    </p:spTree>
    <p:extLst>
      <p:ext uri="{BB962C8B-B14F-4D97-AF65-F5344CB8AC3E}">
        <p14:creationId xmlns:p14="http://schemas.microsoft.com/office/powerpoint/2010/main" val="3163670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学习类型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3600" dirty="0"/>
              <a:t>有监督</a:t>
            </a:r>
            <a:endParaRPr kumimoji="1" lang="en-US" altLang="zh-CN" sz="3600" dirty="0"/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sz="3600" dirty="0"/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sz="3600" dirty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3600" dirty="0"/>
              <a:t>无监督</a:t>
            </a:r>
            <a:endParaRPr kumimoji="1"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4119875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dirty="0"/>
              <a:t>机器学习基本问题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1703059" y="3249296"/>
          <a:ext cx="152400" cy="220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4" name="公式" r:id="rId4" imgW="100440" imgH="155160" progId="Equation.3">
                  <p:embed/>
                </p:oleObj>
              </mc:Choice>
              <mc:Fallback>
                <p:oleObj name="公式" r:id="rId4" imgW="100440" imgH="155160" progId="Equation.3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059" y="3249296"/>
                        <a:ext cx="152400" cy="2201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273312" y="2475991"/>
            <a:ext cx="1219200" cy="121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aphicFrame>
        <p:nvGraphicFramePr>
          <p:cNvPr id="7" name="Object 329"/>
          <p:cNvGraphicFramePr>
            <a:graphicFrameLocks noChangeAspect="1"/>
          </p:cNvGraphicFramePr>
          <p:nvPr>
            <p:extLst/>
          </p:nvPr>
        </p:nvGraphicFramePr>
        <p:xfrm>
          <a:off x="2511683" y="2606176"/>
          <a:ext cx="738717" cy="958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5" name="公式" r:id="rId6" imgW="177708" imgH="228325" progId="Equation.3">
                  <p:embed/>
                </p:oleObj>
              </mc:Choice>
              <mc:Fallback>
                <p:oleObj name="公式" r:id="rId6" imgW="177708" imgH="228325" progId="Equation.3">
                  <p:embed/>
                  <p:pic>
                    <p:nvPicPr>
                      <p:cNvPr id="7" name="Object 3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683" y="2606176"/>
                        <a:ext cx="738717" cy="9588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30"/>
          <p:cNvGraphicFramePr>
            <a:graphicFrameLocks noChangeAspect="1"/>
          </p:cNvGraphicFramePr>
          <p:nvPr>
            <p:extLst/>
          </p:nvPr>
        </p:nvGraphicFramePr>
        <p:xfrm>
          <a:off x="812719" y="2778401"/>
          <a:ext cx="585835" cy="548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6" name="公式" r:id="rId8" imgW="177815" imgH="164603" progId="Equation.3">
                  <p:embed/>
                </p:oleObj>
              </mc:Choice>
              <mc:Fallback>
                <p:oleObj name="公式" r:id="rId8" imgW="177815" imgH="164603" progId="Equation.3">
                  <p:embed/>
                  <p:pic>
                    <p:nvPicPr>
                      <p:cNvPr id="8" name="Object 3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719" y="2778401"/>
                        <a:ext cx="585835" cy="5489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31"/>
          <p:cNvGraphicFramePr>
            <a:graphicFrameLocks noChangeAspect="1"/>
          </p:cNvGraphicFramePr>
          <p:nvPr>
            <p:extLst/>
          </p:nvPr>
        </p:nvGraphicFramePr>
        <p:xfrm>
          <a:off x="4618525" y="2779098"/>
          <a:ext cx="461433" cy="548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7" name="公式" r:id="rId10" imgW="139616" imgH="165000" progId="Equation.3">
                  <p:embed/>
                </p:oleObj>
              </mc:Choice>
              <mc:Fallback>
                <p:oleObj name="公式" r:id="rId10" imgW="139616" imgH="165000" progId="Equation.3">
                  <p:embed/>
                  <p:pic>
                    <p:nvPicPr>
                      <p:cNvPr id="9" name="Object 3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8525" y="2779098"/>
                        <a:ext cx="461433" cy="5482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右箭头 9"/>
          <p:cNvSpPr/>
          <p:nvPr/>
        </p:nvSpPr>
        <p:spPr>
          <a:xfrm>
            <a:off x="1398553" y="2941931"/>
            <a:ext cx="734291" cy="34626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右箭头 10"/>
          <p:cNvSpPr/>
          <p:nvPr/>
        </p:nvSpPr>
        <p:spPr>
          <a:xfrm>
            <a:off x="3641819" y="2903027"/>
            <a:ext cx="734291" cy="34626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12" name="Object 332"/>
          <p:cNvGraphicFramePr>
            <a:graphicFrameLocks noChangeAspect="1"/>
          </p:cNvGraphicFramePr>
          <p:nvPr>
            <p:extLst/>
          </p:nvPr>
        </p:nvGraphicFramePr>
        <p:xfrm>
          <a:off x="2132844" y="5794144"/>
          <a:ext cx="1737784" cy="594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8" name="公式" r:id="rId12" imgW="621360" imgH="200880" progId="Equation.3">
                  <p:embed/>
                </p:oleObj>
              </mc:Choice>
              <mc:Fallback>
                <p:oleObj name="公式" r:id="rId12" imgW="621360" imgH="200880" progId="Equation.3">
                  <p:embed/>
                  <p:pic>
                    <p:nvPicPr>
                      <p:cNvPr id="12" name="Object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2844" y="5794144"/>
                        <a:ext cx="1737784" cy="5947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5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8091419" y="2606175"/>
            <a:ext cx="1031055" cy="1031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Object 332"/>
          <p:cNvGraphicFramePr>
            <a:graphicFrameLocks noChangeAspect="1"/>
          </p:cNvGraphicFramePr>
          <p:nvPr>
            <p:extLst/>
          </p:nvPr>
        </p:nvGraphicFramePr>
        <p:xfrm>
          <a:off x="7413202" y="2820607"/>
          <a:ext cx="5207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9" name="公式" r:id="rId15" imgW="182520" imgH="191880" progId="Equation.3">
                  <p:embed/>
                </p:oleObj>
              </mc:Choice>
              <mc:Fallback>
                <p:oleObj name="公式" r:id="rId15" imgW="182520" imgH="191880" progId="Equation.3">
                  <p:embed/>
                  <p:pic>
                    <p:nvPicPr>
                      <p:cNvPr id="14" name="Object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202" y="2820607"/>
                        <a:ext cx="5207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32"/>
          <p:cNvGraphicFramePr>
            <a:graphicFrameLocks noChangeAspect="1"/>
          </p:cNvGraphicFramePr>
          <p:nvPr>
            <p:extLst/>
          </p:nvPr>
        </p:nvGraphicFramePr>
        <p:xfrm>
          <a:off x="9310603" y="2820607"/>
          <a:ext cx="55668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0" name="公式" r:id="rId17" imgW="191880" imgH="191880" progId="Equation.3">
                  <p:embed/>
                </p:oleObj>
              </mc:Choice>
              <mc:Fallback>
                <p:oleObj name="公式" r:id="rId17" imgW="191880" imgH="191880" progId="Equation.3">
                  <p:embed/>
                  <p:pic>
                    <p:nvPicPr>
                      <p:cNvPr id="15" name="Object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0603" y="2820607"/>
                        <a:ext cx="556683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0194217" y="2820606"/>
            <a:ext cx="559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cat</a:t>
            </a:r>
            <a:endParaRPr kumimoji="1" lang="zh-CN" altLang="en-US" sz="24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17813" y="4021100"/>
            <a:ext cx="1253977" cy="758357"/>
          </a:xfrm>
          <a:prstGeom prst="rect">
            <a:avLst/>
          </a:prstGeom>
        </p:spPr>
      </p:pic>
      <p:graphicFrame>
        <p:nvGraphicFramePr>
          <p:cNvPr id="18" name="Object 332"/>
          <p:cNvGraphicFramePr>
            <a:graphicFrameLocks noChangeAspect="1"/>
          </p:cNvGraphicFramePr>
          <p:nvPr>
            <p:extLst/>
          </p:nvPr>
        </p:nvGraphicFramePr>
        <p:xfrm>
          <a:off x="7428279" y="4173668"/>
          <a:ext cx="5207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1" name="公式" r:id="rId20" imgW="182520" imgH="191880" progId="Equation.3">
                  <p:embed/>
                </p:oleObj>
              </mc:Choice>
              <mc:Fallback>
                <p:oleObj name="公式" r:id="rId20" imgW="182520" imgH="191880" progId="Equation.3">
                  <p:embed/>
                  <p:pic>
                    <p:nvPicPr>
                      <p:cNvPr id="18" name="Object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8279" y="4173668"/>
                        <a:ext cx="5207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32"/>
          <p:cNvGraphicFramePr>
            <a:graphicFrameLocks noChangeAspect="1"/>
          </p:cNvGraphicFramePr>
          <p:nvPr>
            <p:extLst/>
          </p:nvPr>
        </p:nvGraphicFramePr>
        <p:xfrm>
          <a:off x="9325667" y="4173668"/>
          <a:ext cx="55668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2" name="公式" r:id="rId21" imgW="191880" imgH="191880" progId="Equation.3">
                  <p:embed/>
                </p:oleObj>
              </mc:Choice>
              <mc:Fallback>
                <p:oleObj name="公式" r:id="rId21" imgW="191880" imgH="191880" progId="Equation.3">
                  <p:embed/>
                  <p:pic>
                    <p:nvPicPr>
                      <p:cNvPr id="19" name="Object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25667" y="4173668"/>
                        <a:ext cx="556683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10146563" y="417366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你好</a:t>
            </a:r>
          </a:p>
        </p:txBody>
      </p:sp>
      <p:sp>
        <p:nvSpPr>
          <p:cNvPr id="21" name="矩形 20"/>
          <p:cNvSpPr/>
          <p:nvPr/>
        </p:nvSpPr>
        <p:spPr>
          <a:xfrm>
            <a:off x="4689479" y="5274919"/>
            <a:ext cx="1437001" cy="8166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/>
              <a:t>寻找</a:t>
            </a:r>
            <a:r>
              <a:rPr kumimoji="1" lang="en-US" altLang="zh-CN" sz="3200" dirty="0"/>
              <a:t> </a:t>
            </a:r>
            <a:r>
              <a:rPr kumimoji="1" lang="en-US" altLang="zh-CN" sz="3200" b="1" i="1" dirty="0"/>
              <a:t>f</a:t>
            </a:r>
            <a:endParaRPr kumimoji="1" lang="zh-CN" altLang="en-US" sz="3200" b="1" i="1" dirty="0"/>
          </a:p>
        </p:txBody>
      </p:sp>
      <p:sp>
        <p:nvSpPr>
          <p:cNvPr id="22" name="流程图: 磁盘 4"/>
          <p:cNvSpPr/>
          <p:nvPr/>
        </p:nvSpPr>
        <p:spPr>
          <a:xfrm>
            <a:off x="2273312" y="4398932"/>
            <a:ext cx="1219200" cy="816864"/>
          </a:xfrm>
          <a:prstGeom prst="flowChartMagneticDisk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数据</a:t>
            </a:r>
          </a:p>
        </p:txBody>
      </p:sp>
      <p:sp>
        <p:nvSpPr>
          <p:cNvPr id="23" name="上箭头 22"/>
          <p:cNvSpPr/>
          <p:nvPr/>
        </p:nvSpPr>
        <p:spPr>
          <a:xfrm>
            <a:off x="2686219" y="3779881"/>
            <a:ext cx="401319" cy="503439"/>
          </a:xfrm>
          <a:prstGeom prst="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229080333"/>
      </p:ext>
    </p:extLst>
  </p:cSld>
  <p:clrMapOvr>
    <a:masterClrMapping/>
  </p:clrMapOvr>
  <p:transition advTm="16926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机器学习基本问题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1830955" y="2751420"/>
          <a:ext cx="152400" cy="220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16" name="公式" r:id="rId4" imgW="100440" imgH="155160" progId="Equation.3">
                  <p:embed/>
                </p:oleObj>
              </mc:Choice>
              <mc:Fallback>
                <p:oleObj name="公式" r:id="rId4" imgW="100440" imgH="155160" progId="Equation.3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955" y="2751420"/>
                        <a:ext cx="152400" cy="2201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863208" y="4297545"/>
            <a:ext cx="1922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Cost Function</a:t>
            </a:r>
            <a:endParaRPr kumimoji="1"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044585" y="4840990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评估系统输出与目标的接近程度，例如：</a:t>
            </a:r>
          </a:p>
        </p:txBody>
      </p:sp>
      <p:sp>
        <p:nvSpPr>
          <p:cNvPr id="7" name="矩形 6"/>
          <p:cNvSpPr/>
          <p:nvPr/>
        </p:nvSpPr>
        <p:spPr>
          <a:xfrm>
            <a:off x="2401208" y="1978116"/>
            <a:ext cx="1219200" cy="121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aphicFrame>
        <p:nvGraphicFramePr>
          <p:cNvPr id="8" name="Object 329"/>
          <p:cNvGraphicFramePr>
            <a:graphicFrameLocks noChangeAspect="1"/>
          </p:cNvGraphicFramePr>
          <p:nvPr>
            <p:extLst/>
          </p:nvPr>
        </p:nvGraphicFramePr>
        <p:xfrm>
          <a:off x="2639579" y="2108300"/>
          <a:ext cx="738717" cy="958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17" name="公式" r:id="rId6" imgW="177708" imgH="228325" progId="Equation.3">
                  <p:embed/>
                </p:oleObj>
              </mc:Choice>
              <mc:Fallback>
                <p:oleObj name="公式" r:id="rId6" imgW="177708" imgH="228325" progId="Equation.3">
                  <p:embed/>
                  <p:pic>
                    <p:nvPicPr>
                      <p:cNvPr id="8" name="Object 3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9579" y="2108300"/>
                        <a:ext cx="738717" cy="9588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30"/>
          <p:cNvGraphicFramePr>
            <a:graphicFrameLocks noChangeAspect="1"/>
          </p:cNvGraphicFramePr>
          <p:nvPr>
            <p:extLst/>
          </p:nvPr>
        </p:nvGraphicFramePr>
        <p:xfrm>
          <a:off x="940615" y="2280525"/>
          <a:ext cx="585835" cy="548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18" name="公式" r:id="rId8" imgW="177815" imgH="164603" progId="Equation.3">
                  <p:embed/>
                </p:oleObj>
              </mc:Choice>
              <mc:Fallback>
                <p:oleObj name="公式" r:id="rId8" imgW="177815" imgH="164603" progId="Equation.3">
                  <p:embed/>
                  <p:pic>
                    <p:nvPicPr>
                      <p:cNvPr id="9" name="Object 3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15" y="2280525"/>
                        <a:ext cx="585835" cy="5489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31"/>
          <p:cNvGraphicFramePr>
            <a:graphicFrameLocks noChangeAspect="1"/>
          </p:cNvGraphicFramePr>
          <p:nvPr>
            <p:extLst/>
          </p:nvPr>
        </p:nvGraphicFramePr>
        <p:xfrm>
          <a:off x="4746418" y="2281224"/>
          <a:ext cx="461433" cy="548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19" name="公式" r:id="rId10" imgW="139616" imgH="165000" progId="Equation.3">
                  <p:embed/>
                </p:oleObj>
              </mc:Choice>
              <mc:Fallback>
                <p:oleObj name="公式" r:id="rId10" imgW="139616" imgH="165000" progId="Equation.3">
                  <p:embed/>
                  <p:pic>
                    <p:nvPicPr>
                      <p:cNvPr id="10" name="Object 3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6418" y="2281224"/>
                        <a:ext cx="461433" cy="5482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右箭头 10"/>
          <p:cNvSpPr/>
          <p:nvPr/>
        </p:nvSpPr>
        <p:spPr>
          <a:xfrm>
            <a:off x="1526449" y="2444055"/>
            <a:ext cx="734291" cy="34626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右箭头 11"/>
          <p:cNvSpPr/>
          <p:nvPr/>
        </p:nvSpPr>
        <p:spPr>
          <a:xfrm>
            <a:off x="3769715" y="2405151"/>
            <a:ext cx="734291" cy="34626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13" name="Object 332"/>
          <p:cNvGraphicFramePr>
            <a:graphicFrameLocks noChangeAspect="1"/>
          </p:cNvGraphicFramePr>
          <p:nvPr>
            <p:extLst/>
          </p:nvPr>
        </p:nvGraphicFramePr>
        <p:xfrm>
          <a:off x="6284662" y="2343926"/>
          <a:ext cx="1875885" cy="627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0" name="公式" r:id="rId12" imgW="685662" imgH="228738" progId="Equation.3">
                  <p:embed/>
                </p:oleObj>
              </mc:Choice>
              <mc:Fallback>
                <p:oleObj name="公式" r:id="rId12" imgW="685662" imgH="228738" progId="Equation.3">
                  <p:embed/>
                  <p:pic>
                    <p:nvPicPr>
                      <p:cNvPr id="13" name="Object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4662" y="2343926"/>
                        <a:ext cx="1875885" cy="6276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33"/>
          <p:cNvGraphicFramePr>
            <a:graphicFrameLocks noChangeAspect="1"/>
          </p:cNvGraphicFramePr>
          <p:nvPr>
            <p:extLst/>
          </p:nvPr>
        </p:nvGraphicFramePr>
        <p:xfrm>
          <a:off x="6626562" y="4601445"/>
          <a:ext cx="2923116" cy="999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1" name="公式" r:id="rId14" imgW="1155264" imgH="393539" progId="Equation.3">
                  <p:embed/>
                </p:oleObj>
              </mc:Choice>
              <mc:Fallback>
                <p:oleObj name="公式" r:id="rId14" imgW="1155264" imgH="393539" progId="Equation.3">
                  <p:embed/>
                  <p:pic>
                    <p:nvPicPr>
                      <p:cNvPr id="14" name="Object 3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6562" y="4601445"/>
                        <a:ext cx="2923116" cy="999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35"/>
          <p:cNvGraphicFramePr>
            <a:graphicFrameLocks noChangeAspect="1"/>
          </p:cNvGraphicFramePr>
          <p:nvPr>
            <p:extLst/>
          </p:nvPr>
        </p:nvGraphicFramePr>
        <p:xfrm>
          <a:off x="4026708" y="5486416"/>
          <a:ext cx="2804077" cy="803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2" name="公式" r:id="rId16" imgW="1066524" imgH="304800" progId="Equation.3">
                  <p:embed/>
                </p:oleObj>
              </mc:Choice>
              <mc:Fallback>
                <p:oleObj name="公式" r:id="rId16" imgW="1066524" imgH="304800" progId="Equation.3">
                  <p:embed/>
                  <p:pic>
                    <p:nvPicPr>
                      <p:cNvPr id="15" name="Object 3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6708" y="5486416"/>
                        <a:ext cx="2804077" cy="803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圆角矩形 15"/>
          <p:cNvSpPr/>
          <p:nvPr/>
        </p:nvSpPr>
        <p:spPr>
          <a:xfrm>
            <a:off x="9346904" y="2363123"/>
            <a:ext cx="1219200" cy="51915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模型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9335708" y="3893576"/>
            <a:ext cx="1828801" cy="61345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参数优化</a:t>
            </a:r>
          </a:p>
        </p:txBody>
      </p:sp>
    </p:spTree>
    <p:extLst>
      <p:ext uri="{BB962C8B-B14F-4D97-AF65-F5344CB8AC3E}">
        <p14:creationId xmlns:p14="http://schemas.microsoft.com/office/powerpoint/2010/main" val="2896395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学习方法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3600" dirty="0"/>
              <a:t>解析式求解</a:t>
            </a:r>
            <a:endParaRPr lang="en-US" altLang="zh-CN" sz="3600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3600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36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600" dirty="0"/>
              <a:t>迭代优化</a:t>
            </a:r>
            <a:endParaRPr lang="en-US" altLang="zh-CN" sz="3600" dirty="0"/>
          </a:p>
          <a:p>
            <a:pPr lvl="1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5091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高数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542" y="2099872"/>
            <a:ext cx="4520601" cy="3936955"/>
          </a:xfrm>
          <a:prstGeom prst="rect">
            <a:avLst/>
          </a:prstGeom>
        </p:spPr>
      </p:pic>
      <p:graphicFrame>
        <p:nvGraphicFramePr>
          <p:cNvPr id="7" name="Object 332"/>
          <p:cNvGraphicFramePr>
            <a:graphicFrameLocks noChangeAspect="1"/>
          </p:cNvGraphicFramePr>
          <p:nvPr>
            <p:extLst/>
          </p:nvPr>
        </p:nvGraphicFramePr>
        <p:xfrm>
          <a:off x="1639857" y="3149600"/>
          <a:ext cx="3613149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6" name="公式" r:id="rId4" imgW="1320800" imgH="203200" progId="Equation.3">
                  <p:embed/>
                </p:oleObj>
              </mc:Choice>
              <mc:Fallback>
                <p:oleObj name="公式" r:id="rId4" imgW="1320800" imgH="203200" progId="Equation.3">
                  <p:embed/>
                  <p:pic>
                    <p:nvPicPr>
                      <p:cNvPr id="7" name="Object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57" y="3149600"/>
                        <a:ext cx="3613149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6056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梯度下降</a:t>
            </a:r>
          </a:p>
        </p:txBody>
      </p:sp>
      <p:sp>
        <p:nvSpPr>
          <p:cNvPr id="7" name="椭圆 6"/>
          <p:cNvSpPr/>
          <p:nvPr/>
        </p:nvSpPr>
        <p:spPr>
          <a:xfrm>
            <a:off x="2388693" y="2792865"/>
            <a:ext cx="318311" cy="25338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9768560" y="2334043"/>
          <a:ext cx="823384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0" name="公式" r:id="rId4" imgW="342720" imgH="203040" progId="Equation.3">
                  <p:embed/>
                </p:oleObj>
              </mc:Choice>
              <mc:Fallback>
                <p:oleObj name="公式" r:id="rId4" imgW="342720" imgH="203040" progId="Equation.3">
                  <p:embed/>
                  <p:pic>
                    <p:nvPicPr>
                      <p:cNvPr id="522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8560" y="2334043"/>
                        <a:ext cx="823384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线箭头连接符 21"/>
          <p:cNvCxnSpPr/>
          <p:nvPr/>
        </p:nvCxnSpPr>
        <p:spPr>
          <a:xfrm rot="16200000" flipH="1">
            <a:off x="2569251" y="2918920"/>
            <a:ext cx="451533" cy="588261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任意多边形 13"/>
          <p:cNvSpPr/>
          <p:nvPr/>
        </p:nvSpPr>
        <p:spPr>
          <a:xfrm>
            <a:off x="2004588" y="2703933"/>
            <a:ext cx="7763985" cy="2298155"/>
          </a:xfrm>
          <a:custGeom>
            <a:avLst/>
            <a:gdLst>
              <a:gd name="connsiteX0" fmla="*/ 0 w 5822989"/>
              <a:gd name="connsiteY0" fmla="*/ 0 h 2298155"/>
              <a:gd name="connsiteX1" fmla="*/ 3040520 w 5822989"/>
              <a:gd name="connsiteY1" fmla="*/ 2288805 h 2298155"/>
              <a:gd name="connsiteX2" fmla="*/ 5822989 w 5822989"/>
              <a:gd name="connsiteY2" fmla="*/ 56098 h 2298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22989" h="2298155">
                <a:moveTo>
                  <a:pt x="0" y="0"/>
                </a:moveTo>
                <a:cubicBezTo>
                  <a:pt x="1035011" y="1139727"/>
                  <a:pt x="2070022" y="2279455"/>
                  <a:pt x="3040520" y="2288805"/>
                </a:cubicBezTo>
                <a:cubicBezTo>
                  <a:pt x="4011018" y="2298155"/>
                  <a:pt x="4917003" y="1177126"/>
                  <a:pt x="5822989" y="5609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椭圆 15"/>
          <p:cNvSpPr/>
          <p:nvPr/>
        </p:nvSpPr>
        <p:spPr>
          <a:xfrm>
            <a:off x="8324974" y="3567019"/>
            <a:ext cx="318311" cy="25338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17" name="直线箭头连接符 21"/>
          <p:cNvCxnSpPr/>
          <p:nvPr/>
        </p:nvCxnSpPr>
        <p:spPr>
          <a:xfrm rot="5400000" flipH="1" flipV="1">
            <a:off x="8593786" y="3230268"/>
            <a:ext cx="552621" cy="588264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22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606939"/>
              </p:ext>
            </p:extLst>
          </p:nvPr>
        </p:nvGraphicFramePr>
        <p:xfrm>
          <a:off x="7425550" y="5321018"/>
          <a:ext cx="4126952" cy="794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1" name="公式" r:id="rId6" imgW="1231900" imgH="228600" progId="Equation.3">
                  <p:embed/>
                </p:oleObj>
              </mc:Choice>
              <mc:Fallback>
                <p:oleObj name="公式" r:id="rId6" imgW="1231900" imgH="2286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5550" y="5321018"/>
                        <a:ext cx="4126952" cy="7949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8721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2"/>
          <p:cNvSpPr/>
          <p:nvPr/>
        </p:nvSpPr>
        <p:spPr>
          <a:xfrm>
            <a:off x="2116736" y="1918741"/>
            <a:ext cx="6967303" cy="44220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梯度下降</a:t>
            </a:r>
          </a:p>
        </p:txBody>
      </p:sp>
      <p:sp>
        <p:nvSpPr>
          <p:cNvPr id="49" name="object 3"/>
          <p:cNvSpPr/>
          <p:nvPr/>
        </p:nvSpPr>
        <p:spPr>
          <a:xfrm>
            <a:off x="3478640" y="5501121"/>
            <a:ext cx="288713" cy="369332"/>
          </a:xfrm>
          <a:custGeom>
            <a:avLst/>
            <a:gdLst/>
            <a:ahLst/>
            <a:cxnLst/>
            <a:rect l="l" t="t" r="r" b="b"/>
            <a:pathLst>
              <a:path w="216535" h="215264">
                <a:moveTo>
                  <a:pt x="108102" y="0"/>
                </a:moveTo>
                <a:lnTo>
                  <a:pt x="65995" y="8474"/>
                </a:lnTo>
                <a:lnTo>
                  <a:pt x="31637" y="31512"/>
                </a:lnTo>
                <a:lnTo>
                  <a:pt x="8485" y="65654"/>
                </a:lnTo>
                <a:lnTo>
                  <a:pt x="11" y="107258"/>
                </a:lnTo>
                <a:lnTo>
                  <a:pt x="0" y="107751"/>
                </a:lnTo>
                <a:lnTo>
                  <a:pt x="1024" y="122288"/>
                </a:lnTo>
                <a:lnTo>
                  <a:pt x="14867" y="161822"/>
                </a:lnTo>
                <a:lnTo>
                  <a:pt x="42204" y="192561"/>
                </a:lnTo>
                <a:lnTo>
                  <a:pt x="79612" y="211056"/>
                </a:lnTo>
                <a:lnTo>
                  <a:pt x="108456" y="214883"/>
                </a:lnTo>
                <a:lnTo>
                  <a:pt x="123121" y="213872"/>
                </a:lnTo>
                <a:lnTo>
                  <a:pt x="162977" y="200122"/>
                </a:lnTo>
                <a:lnTo>
                  <a:pt x="193939" y="172970"/>
                </a:lnTo>
                <a:lnTo>
                  <a:pt x="212556" y="135849"/>
                </a:lnTo>
                <a:lnTo>
                  <a:pt x="216407" y="107258"/>
                </a:lnTo>
                <a:lnTo>
                  <a:pt x="215398" y="92706"/>
                </a:lnTo>
                <a:lnTo>
                  <a:pt x="201585" y="53128"/>
                </a:lnTo>
                <a:lnTo>
                  <a:pt x="174271" y="22352"/>
                </a:lnTo>
                <a:lnTo>
                  <a:pt x="136901" y="3832"/>
                </a:lnTo>
                <a:lnTo>
                  <a:pt x="1081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55" name="object 18"/>
          <p:cNvSpPr txBox="1"/>
          <p:nvPr/>
        </p:nvSpPr>
        <p:spPr>
          <a:xfrm>
            <a:off x="2116736" y="3677470"/>
            <a:ext cx="49276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200" spc="-113" dirty="0">
                <a:latin typeface="Cambria Math"/>
                <a:cs typeface="Cambria Math"/>
              </a:rPr>
              <a:t>𝑤</a:t>
            </a:r>
            <a:r>
              <a:rPr sz="3500" spc="69" baseline="-15873" dirty="0">
                <a:latin typeface="Cambria Math"/>
                <a:cs typeface="Cambria Math"/>
              </a:rPr>
              <a:t>2</a:t>
            </a:r>
            <a:endParaRPr sz="3500" baseline="-15873" dirty="0">
              <a:latin typeface="Cambria Math"/>
              <a:cs typeface="Cambria Math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808483" y="6219688"/>
            <a:ext cx="547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933"/>
            <a:r>
              <a:rPr lang="zh-CN" altLang="en-US" sz="2400" spc="-113" dirty="0">
                <a:latin typeface="Cambria Math"/>
                <a:cs typeface="Cambria Math"/>
              </a:rPr>
              <a:t>𝑤</a:t>
            </a:r>
            <a:r>
              <a:rPr lang="en-US" altLang="zh-CN" sz="2667" spc="69" baseline="-15873" dirty="0">
                <a:latin typeface="Cambria Math"/>
                <a:cs typeface="Cambria Math"/>
              </a:rPr>
              <a:t>1</a:t>
            </a:r>
            <a:endParaRPr lang="zh-CN" altLang="en-US" sz="2667" baseline="-15873" dirty="0">
              <a:latin typeface="Cambria Math"/>
              <a:cs typeface="Cambria Math"/>
            </a:endParaRPr>
          </a:p>
        </p:txBody>
      </p:sp>
      <p:sp>
        <p:nvSpPr>
          <p:cNvPr id="64" name="object 3"/>
          <p:cNvSpPr/>
          <p:nvPr/>
        </p:nvSpPr>
        <p:spPr>
          <a:xfrm>
            <a:off x="3783021" y="4613981"/>
            <a:ext cx="288713" cy="369332"/>
          </a:xfrm>
          <a:custGeom>
            <a:avLst/>
            <a:gdLst/>
            <a:ahLst/>
            <a:cxnLst/>
            <a:rect l="l" t="t" r="r" b="b"/>
            <a:pathLst>
              <a:path w="216535" h="215264">
                <a:moveTo>
                  <a:pt x="108102" y="0"/>
                </a:moveTo>
                <a:lnTo>
                  <a:pt x="65995" y="8474"/>
                </a:lnTo>
                <a:lnTo>
                  <a:pt x="31637" y="31512"/>
                </a:lnTo>
                <a:lnTo>
                  <a:pt x="8485" y="65654"/>
                </a:lnTo>
                <a:lnTo>
                  <a:pt x="11" y="107258"/>
                </a:lnTo>
                <a:lnTo>
                  <a:pt x="0" y="107751"/>
                </a:lnTo>
                <a:lnTo>
                  <a:pt x="1024" y="122288"/>
                </a:lnTo>
                <a:lnTo>
                  <a:pt x="14867" y="161822"/>
                </a:lnTo>
                <a:lnTo>
                  <a:pt x="42204" y="192561"/>
                </a:lnTo>
                <a:lnTo>
                  <a:pt x="79612" y="211056"/>
                </a:lnTo>
                <a:lnTo>
                  <a:pt x="108456" y="214883"/>
                </a:lnTo>
                <a:lnTo>
                  <a:pt x="123121" y="213872"/>
                </a:lnTo>
                <a:lnTo>
                  <a:pt x="162977" y="200122"/>
                </a:lnTo>
                <a:lnTo>
                  <a:pt x="193939" y="172970"/>
                </a:lnTo>
                <a:lnTo>
                  <a:pt x="212556" y="135849"/>
                </a:lnTo>
                <a:lnTo>
                  <a:pt x="216407" y="107258"/>
                </a:lnTo>
                <a:lnTo>
                  <a:pt x="215398" y="92706"/>
                </a:lnTo>
                <a:lnTo>
                  <a:pt x="201585" y="53128"/>
                </a:lnTo>
                <a:lnTo>
                  <a:pt x="174271" y="22352"/>
                </a:lnTo>
                <a:lnTo>
                  <a:pt x="136901" y="3832"/>
                </a:lnTo>
                <a:lnTo>
                  <a:pt x="1081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65" name="object 3"/>
          <p:cNvSpPr/>
          <p:nvPr/>
        </p:nvSpPr>
        <p:spPr>
          <a:xfrm>
            <a:off x="4393330" y="4044449"/>
            <a:ext cx="288713" cy="369332"/>
          </a:xfrm>
          <a:custGeom>
            <a:avLst/>
            <a:gdLst/>
            <a:ahLst/>
            <a:cxnLst/>
            <a:rect l="l" t="t" r="r" b="b"/>
            <a:pathLst>
              <a:path w="216535" h="215264">
                <a:moveTo>
                  <a:pt x="108102" y="0"/>
                </a:moveTo>
                <a:lnTo>
                  <a:pt x="65995" y="8474"/>
                </a:lnTo>
                <a:lnTo>
                  <a:pt x="31637" y="31512"/>
                </a:lnTo>
                <a:lnTo>
                  <a:pt x="8485" y="65654"/>
                </a:lnTo>
                <a:lnTo>
                  <a:pt x="11" y="107258"/>
                </a:lnTo>
                <a:lnTo>
                  <a:pt x="0" y="107751"/>
                </a:lnTo>
                <a:lnTo>
                  <a:pt x="1024" y="122288"/>
                </a:lnTo>
                <a:lnTo>
                  <a:pt x="14867" y="161822"/>
                </a:lnTo>
                <a:lnTo>
                  <a:pt x="42204" y="192561"/>
                </a:lnTo>
                <a:lnTo>
                  <a:pt x="79612" y="211056"/>
                </a:lnTo>
                <a:lnTo>
                  <a:pt x="108456" y="214883"/>
                </a:lnTo>
                <a:lnTo>
                  <a:pt x="123121" y="213872"/>
                </a:lnTo>
                <a:lnTo>
                  <a:pt x="162977" y="200122"/>
                </a:lnTo>
                <a:lnTo>
                  <a:pt x="193939" y="172970"/>
                </a:lnTo>
                <a:lnTo>
                  <a:pt x="212556" y="135849"/>
                </a:lnTo>
                <a:lnTo>
                  <a:pt x="216407" y="107258"/>
                </a:lnTo>
                <a:lnTo>
                  <a:pt x="215398" y="92706"/>
                </a:lnTo>
                <a:lnTo>
                  <a:pt x="201585" y="53128"/>
                </a:lnTo>
                <a:lnTo>
                  <a:pt x="174271" y="22352"/>
                </a:lnTo>
                <a:lnTo>
                  <a:pt x="136901" y="3832"/>
                </a:lnTo>
                <a:lnTo>
                  <a:pt x="1081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66" name="object 3"/>
          <p:cNvSpPr/>
          <p:nvPr/>
        </p:nvSpPr>
        <p:spPr>
          <a:xfrm>
            <a:off x="5174670" y="3731028"/>
            <a:ext cx="288713" cy="369332"/>
          </a:xfrm>
          <a:custGeom>
            <a:avLst/>
            <a:gdLst/>
            <a:ahLst/>
            <a:cxnLst/>
            <a:rect l="l" t="t" r="r" b="b"/>
            <a:pathLst>
              <a:path w="216535" h="215264">
                <a:moveTo>
                  <a:pt x="108102" y="0"/>
                </a:moveTo>
                <a:lnTo>
                  <a:pt x="65995" y="8474"/>
                </a:lnTo>
                <a:lnTo>
                  <a:pt x="31637" y="31512"/>
                </a:lnTo>
                <a:lnTo>
                  <a:pt x="8485" y="65654"/>
                </a:lnTo>
                <a:lnTo>
                  <a:pt x="11" y="107258"/>
                </a:lnTo>
                <a:lnTo>
                  <a:pt x="0" y="107751"/>
                </a:lnTo>
                <a:lnTo>
                  <a:pt x="1024" y="122288"/>
                </a:lnTo>
                <a:lnTo>
                  <a:pt x="14867" y="161822"/>
                </a:lnTo>
                <a:lnTo>
                  <a:pt x="42204" y="192561"/>
                </a:lnTo>
                <a:lnTo>
                  <a:pt x="79612" y="211056"/>
                </a:lnTo>
                <a:lnTo>
                  <a:pt x="108456" y="214883"/>
                </a:lnTo>
                <a:lnTo>
                  <a:pt x="123121" y="213872"/>
                </a:lnTo>
                <a:lnTo>
                  <a:pt x="162977" y="200122"/>
                </a:lnTo>
                <a:lnTo>
                  <a:pt x="193939" y="172970"/>
                </a:lnTo>
                <a:lnTo>
                  <a:pt x="212556" y="135849"/>
                </a:lnTo>
                <a:lnTo>
                  <a:pt x="216407" y="107258"/>
                </a:lnTo>
                <a:lnTo>
                  <a:pt x="215398" y="92706"/>
                </a:lnTo>
                <a:lnTo>
                  <a:pt x="201585" y="53128"/>
                </a:lnTo>
                <a:lnTo>
                  <a:pt x="174271" y="22352"/>
                </a:lnTo>
                <a:lnTo>
                  <a:pt x="136901" y="3832"/>
                </a:lnTo>
                <a:lnTo>
                  <a:pt x="1081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cxnSp>
        <p:nvCxnSpPr>
          <p:cNvPr id="67" name="直线箭头连接符 66"/>
          <p:cNvCxnSpPr/>
          <p:nvPr/>
        </p:nvCxnSpPr>
        <p:spPr>
          <a:xfrm flipV="1">
            <a:off x="3688790" y="4983314"/>
            <a:ext cx="208849" cy="5178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/>
          <p:nvPr/>
        </p:nvCxnSpPr>
        <p:spPr>
          <a:xfrm flipV="1">
            <a:off x="4040662" y="4318289"/>
            <a:ext cx="352668" cy="3699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4" name="直线箭头连接符 73"/>
          <p:cNvCxnSpPr/>
          <p:nvPr/>
        </p:nvCxnSpPr>
        <p:spPr>
          <a:xfrm flipV="1">
            <a:off x="4666507" y="3914419"/>
            <a:ext cx="492627" cy="2014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208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泰勒公式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1043516" y="2235200"/>
          <a:ext cx="9823704" cy="905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6" name="公式" r:id="rId4" imgW="4406900" imgH="406400" progId="Equation.3">
                  <p:embed/>
                </p:oleObj>
              </mc:Choice>
              <mc:Fallback>
                <p:oleObj name="公式" r:id="rId4" imgW="4406900" imgH="406400" progId="Equation.3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516" y="2235200"/>
                        <a:ext cx="9823704" cy="905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1013884" y="3141135"/>
          <a:ext cx="4290608" cy="524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7" name="公式" r:id="rId6" imgW="1765300" imgH="215900" progId="Equation.3">
                  <p:embed/>
                </p:oleObj>
              </mc:Choice>
              <mc:Fallback>
                <p:oleObj name="公式" r:id="rId6" imgW="1765300" imgH="215900" progId="Equation.3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13884" y="3141135"/>
                        <a:ext cx="4290608" cy="524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1059053" y="3921940"/>
          <a:ext cx="2258553" cy="474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8" name="公式" r:id="rId8" imgW="1028700" imgH="215900" progId="Equation.3">
                  <p:embed/>
                </p:oleObj>
              </mc:Choice>
              <mc:Fallback>
                <p:oleObj name="公式" r:id="rId8" imgW="1028700" imgH="215900" progId="Equation.3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053" y="3921940"/>
                        <a:ext cx="2258553" cy="474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043518" y="4635071"/>
          <a:ext cx="3788229" cy="557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9" name="公式" r:id="rId10" imgW="1638300" imgH="241300" progId="Equation.3">
                  <p:embed/>
                </p:oleObj>
              </mc:Choice>
              <mc:Fallback>
                <p:oleObj name="公式" r:id="rId10" imgW="1638300" imgH="241300" progId="Equation.3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43518" y="4635071"/>
                        <a:ext cx="3788229" cy="557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6644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/>
              <a:t>Logistic Regression</a:t>
            </a:r>
            <a:endParaRPr kumimoji="1" lang="zh-CN" alt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/>
          </p:nvPr>
        </p:nvGraphicFramePr>
        <p:xfrm>
          <a:off x="1998077" y="2670997"/>
          <a:ext cx="2743200" cy="522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2" name="公式" r:id="rId4" imgW="1133640" imgH="200880" progId="Equation.3">
                  <p:embed/>
                </p:oleObj>
              </mc:Choice>
              <mc:Fallback>
                <p:oleObj name="公式" r:id="rId4" imgW="1133640" imgH="20088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077" y="2670997"/>
                        <a:ext cx="2743200" cy="5228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/>
          </p:nvPr>
        </p:nvGraphicFramePr>
        <p:xfrm>
          <a:off x="1998082" y="3759163"/>
          <a:ext cx="1555751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3" name="公式" r:id="rId6" imgW="639720" imgH="383760" progId="Equation.3">
                  <p:embed/>
                </p:oleObj>
              </mc:Choice>
              <mc:Fallback>
                <p:oleObj name="公式" r:id="rId6" imgW="639720" imgH="38376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082" y="3759163"/>
                        <a:ext cx="1555751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1949" y="2670996"/>
            <a:ext cx="3518091" cy="23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15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flipH="1">
            <a:off x="5665027" y="3661815"/>
            <a:ext cx="192204" cy="1872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6" name="菱形 5"/>
          <p:cNvSpPr/>
          <p:nvPr/>
        </p:nvSpPr>
        <p:spPr>
          <a:xfrm>
            <a:off x="4430166" y="1813797"/>
            <a:ext cx="220879" cy="257707"/>
          </a:xfrm>
          <a:prstGeom prst="diamond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7" name="椭圆 6"/>
          <p:cNvSpPr/>
          <p:nvPr/>
        </p:nvSpPr>
        <p:spPr>
          <a:xfrm flipH="1">
            <a:off x="7530099" y="3637327"/>
            <a:ext cx="192204" cy="1872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菱形 7"/>
          <p:cNvSpPr/>
          <p:nvPr/>
        </p:nvSpPr>
        <p:spPr>
          <a:xfrm>
            <a:off x="3860686" y="2457065"/>
            <a:ext cx="220879" cy="257707"/>
          </a:xfrm>
          <a:prstGeom prst="diamond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9" name="椭圆 8"/>
          <p:cNvSpPr/>
          <p:nvPr/>
        </p:nvSpPr>
        <p:spPr>
          <a:xfrm flipH="1">
            <a:off x="6383731" y="3873931"/>
            <a:ext cx="192204" cy="1872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0" name="菱形 9"/>
          <p:cNvSpPr/>
          <p:nvPr/>
        </p:nvSpPr>
        <p:spPr>
          <a:xfrm>
            <a:off x="4209282" y="2958649"/>
            <a:ext cx="220879" cy="257707"/>
          </a:xfrm>
          <a:prstGeom prst="diamond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1" name="椭圆 10"/>
          <p:cNvSpPr/>
          <p:nvPr/>
        </p:nvSpPr>
        <p:spPr>
          <a:xfrm flipH="1">
            <a:off x="6479846" y="2126583"/>
            <a:ext cx="192204" cy="1872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2" name="菱形 11"/>
          <p:cNvSpPr/>
          <p:nvPr/>
        </p:nvSpPr>
        <p:spPr>
          <a:xfrm>
            <a:off x="5039767" y="1364749"/>
            <a:ext cx="220879" cy="257707"/>
          </a:xfrm>
          <a:prstGeom prst="diamond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3" name="椭圆 12"/>
          <p:cNvSpPr/>
          <p:nvPr/>
        </p:nvSpPr>
        <p:spPr>
          <a:xfrm flipH="1">
            <a:off x="6180543" y="2626599"/>
            <a:ext cx="192204" cy="1872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4" name="菱形 13"/>
          <p:cNvSpPr/>
          <p:nvPr/>
        </p:nvSpPr>
        <p:spPr>
          <a:xfrm>
            <a:off x="4551711" y="2423397"/>
            <a:ext cx="220879" cy="257707"/>
          </a:xfrm>
          <a:prstGeom prst="diamond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椭圆 14"/>
          <p:cNvSpPr/>
          <p:nvPr/>
        </p:nvSpPr>
        <p:spPr>
          <a:xfrm flipH="1">
            <a:off x="6258967" y="3103479"/>
            <a:ext cx="192204" cy="1872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6" name="菱形 15"/>
          <p:cNvSpPr/>
          <p:nvPr/>
        </p:nvSpPr>
        <p:spPr>
          <a:xfrm>
            <a:off x="5039767" y="2064757"/>
            <a:ext cx="220879" cy="257707"/>
          </a:xfrm>
          <a:prstGeom prst="diamond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椭圆 16"/>
          <p:cNvSpPr/>
          <p:nvPr/>
        </p:nvSpPr>
        <p:spPr>
          <a:xfrm flipH="1">
            <a:off x="6818835" y="3135023"/>
            <a:ext cx="192204" cy="1872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8" name="菱形 17"/>
          <p:cNvSpPr/>
          <p:nvPr/>
        </p:nvSpPr>
        <p:spPr>
          <a:xfrm>
            <a:off x="5260646" y="2714773"/>
            <a:ext cx="220879" cy="257707"/>
          </a:xfrm>
          <a:prstGeom prst="diamond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椭圆 18"/>
          <p:cNvSpPr/>
          <p:nvPr/>
        </p:nvSpPr>
        <p:spPr>
          <a:xfrm flipH="1">
            <a:off x="6997222" y="3661815"/>
            <a:ext cx="192204" cy="1872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0" name="菱形 19"/>
          <p:cNvSpPr/>
          <p:nvPr/>
        </p:nvSpPr>
        <p:spPr>
          <a:xfrm>
            <a:off x="4758339" y="3087505"/>
            <a:ext cx="220879" cy="257707"/>
          </a:xfrm>
          <a:prstGeom prst="diamond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椭圆 20"/>
          <p:cNvSpPr/>
          <p:nvPr/>
        </p:nvSpPr>
        <p:spPr>
          <a:xfrm flipH="1">
            <a:off x="7666931" y="2659543"/>
            <a:ext cx="192204" cy="1872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2" name="菱形 21"/>
          <p:cNvSpPr/>
          <p:nvPr/>
        </p:nvSpPr>
        <p:spPr>
          <a:xfrm>
            <a:off x="5640363" y="1471349"/>
            <a:ext cx="220879" cy="257707"/>
          </a:xfrm>
          <a:prstGeom prst="diamond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3" name="椭圆 22"/>
          <p:cNvSpPr/>
          <p:nvPr/>
        </p:nvSpPr>
        <p:spPr>
          <a:xfrm flipH="1">
            <a:off x="7056875" y="2493879"/>
            <a:ext cx="192204" cy="1872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4" name="菱形 23"/>
          <p:cNvSpPr/>
          <p:nvPr/>
        </p:nvSpPr>
        <p:spPr>
          <a:xfrm>
            <a:off x="4159018" y="3513745"/>
            <a:ext cx="220879" cy="257707"/>
          </a:xfrm>
          <a:prstGeom prst="diamond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25" name="直线连接符 24"/>
          <p:cNvCxnSpPr/>
          <p:nvPr/>
        </p:nvCxnSpPr>
        <p:spPr>
          <a:xfrm rot="5400000">
            <a:off x="3466027" y="1599349"/>
            <a:ext cx="3966736" cy="3177448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右箭头 25"/>
          <p:cNvSpPr/>
          <p:nvPr/>
        </p:nvSpPr>
        <p:spPr>
          <a:xfrm rot="2232125">
            <a:off x="4385900" y="4631719"/>
            <a:ext cx="1683176" cy="30347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7" name="文本框 32"/>
          <p:cNvSpPr txBox="1"/>
          <p:nvPr/>
        </p:nvSpPr>
        <p:spPr>
          <a:xfrm>
            <a:off x="8963660" y="2210844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Y=W</a:t>
            </a:r>
            <a:r>
              <a:rPr kumimoji="1" lang="en-US" altLang="zh-CN" sz="2400" baseline="30000" dirty="0"/>
              <a:t>T</a:t>
            </a:r>
            <a:r>
              <a:rPr kumimoji="1" lang="en-US" altLang="zh-CN" sz="2400" dirty="0"/>
              <a:t>X</a:t>
            </a:r>
            <a:endParaRPr kumimoji="1" lang="zh-CN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4991459" y="5036806"/>
            <a:ext cx="5383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W</a:t>
            </a:r>
            <a:endParaRPr lang="zh-CN" altLang="en-US" sz="2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8963657" y="4161174"/>
            <a:ext cx="185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X</a:t>
            </a:r>
            <a:r>
              <a:rPr kumimoji="1" lang="zh-CN" altLang="en-US" sz="2400" dirty="0"/>
              <a:t>向</a:t>
            </a:r>
            <a:r>
              <a:rPr kumimoji="1" lang="en-US" altLang="zh-CN" sz="2400" dirty="0"/>
              <a:t>W</a:t>
            </a:r>
            <a:r>
              <a:rPr kumimoji="1" lang="zh-CN" altLang="en-US" sz="2400" dirty="0"/>
              <a:t>上投影</a:t>
            </a:r>
          </a:p>
        </p:txBody>
      </p:sp>
    </p:spTree>
    <p:extLst>
      <p:ext uri="{BB962C8B-B14F-4D97-AF65-F5344CB8AC3E}">
        <p14:creationId xmlns:p14="http://schemas.microsoft.com/office/powerpoint/2010/main" val="674508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>
            <a:off x="7846428" y="4670110"/>
            <a:ext cx="0" cy="1717375"/>
          </a:xfrm>
          <a:prstGeom prst="line">
            <a:avLst/>
          </a:prstGeom>
          <a:ln>
            <a:prstDash val="lgDashDot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右箭头 4"/>
          <p:cNvSpPr/>
          <p:nvPr/>
        </p:nvSpPr>
        <p:spPr>
          <a:xfrm rot="19534474">
            <a:off x="7680769" y="4965178"/>
            <a:ext cx="2024715" cy="349745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2400" dirty="0"/>
          </a:p>
          <a:p>
            <a:pPr algn="ctr"/>
            <a:endParaRPr kumimoji="1" lang="zh-CN" altLang="en-US" sz="2400" dirty="0"/>
          </a:p>
        </p:txBody>
      </p:sp>
      <p:sp>
        <p:nvSpPr>
          <p:cNvPr id="6" name="右箭头 5"/>
          <p:cNvSpPr/>
          <p:nvPr/>
        </p:nvSpPr>
        <p:spPr>
          <a:xfrm>
            <a:off x="7846428" y="5589705"/>
            <a:ext cx="2024715" cy="34974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7" name="直线连接符 6"/>
          <p:cNvCxnSpPr/>
          <p:nvPr/>
        </p:nvCxnSpPr>
        <p:spPr>
          <a:xfrm>
            <a:off x="2060131" y="1738968"/>
            <a:ext cx="0" cy="1717375"/>
          </a:xfrm>
          <a:prstGeom prst="line">
            <a:avLst/>
          </a:prstGeom>
          <a:ln>
            <a:prstDash val="lgDashDot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右箭头 7"/>
          <p:cNvSpPr/>
          <p:nvPr/>
        </p:nvSpPr>
        <p:spPr>
          <a:xfrm rot="19534474">
            <a:off x="1894472" y="2034038"/>
            <a:ext cx="2024715" cy="349745"/>
          </a:xfrm>
          <a:prstGeom prst="rightArrow">
            <a:avLst/>
          </a:prstGeom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9" name="右箭头 8"/>
          <p:cNvSpPr/>
          <p:nvPr/>
        </p:nvSpPr>
        <p:spPr>
          <a:xfrm>
            <a:off x="2060131" y="2658563"/>
            <a:ext cx="2024715" cy="34974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3580729" y="1136764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X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211203" y="2449691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W</a:t>
            </a:r>
            <a:endParaRPr kumimoji="1" lang="zh-CN" altLang="en-US" sz="2400" dirty="0"/>
          </a:p>
        </p:txBody>
      </p:sp>
      <p:cxnSp>
        <p:nvCxnSpPr>
          <p:cNvPr id="13" name="直线连接符 12"/>
          <p:cNvCxnSpPr/>
          <p:nvPr/>
        </p:nvCxnSpPr>
        <p:spPr>
          <a:xfrm>
            <a:off x="7747129" y="1738962"/>
            <a:ext cx="0" cy="1982661"/>
          </a:xfrm>
          <a:prstGeom prst="line">
            <a:avLst/>
          </a:prstGeom>
          <a:ln>
            <a:prstDash val="lgDashDot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右箭头 13"/>
          <p:cNvSpPr/>
          <p:nvPr/>
        </p:nvSpPr>
        <p:spPr>
          <a:xfrm>
            <a:off x="7747129" y="2767934"/>
            <a:ext cx="2024715" cy="34974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2400" dirty="0"/>
          </a:p>
          <a:p>
            <a:pPr algn="ctr"/>
            <a:endParaRPr kumimoji="1" lang="zh-CN" altLang="en-US" sz="2400" dirty="0"/>
          </a:p>
        </p:txBody>
      </p:sp>
      <p:sp>
        <p:nvSpPr>
          <p:cNvPr id="15" name="右箭头 14"/>
          <p:cNvSpPr/>
          <p:nvPr/>
        </p:nvSpPr>
        <p:spPr>
          <a:xfrm rot="13418753">
            <a:off x="6035325" y="2069776"/>
            <a:ext cx="2024715" cy="349745"/>
          </a:xfrm>
          <a:prstGeom prst="rightArrow">
            <a:avLst/>
          </a:prstGeom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6" name="文本框 15"/>
          <p:cNvSpPr txBox="1"/>
          <p:nvPr/>
        </p:nvSpPr>
        <p:spPr>
          <a:xfrm>
            <a:off x="9648663" y="3911558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X</a:t>
            </a:r>
            <a:endParaRPr kumimoji="1"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9898201" y="2559062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W</a:t>
            </a:r>
            <a:endParaRPr kumimoji="1"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5788453" y="1144702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X</a:t>
            </a:r>
            <a:endParaRPr kumimoji="1"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9997500" y="5380833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W</a:t>
            </a:r>
            <a:endParaRPr kumimoji="1" lang="zh-CN" altLang="en-US" sz="2400" dirty="0"/>
          </a:p>
        </p:txBody>
      </p:sp>
      <p:cxnSp>
        <p:nvCxnSpPr>
          <p:cNvPr id="20" name="直线连接符 19"/>
          <p:cNvCxnSpPr/>
          <p:nvPr/>
        </p:nvCxnSpPr>
        <p:spPr>
          <a:xfrm>
            <a:off x="3245583" y="4548728"/>
            <a:ext cx="0" cy="1982661"/>
          </a:xfrm>
          <a:prstGeom prst="line">
            <a:avLst/>
          </a:prstGeom>
          <a:ln>
            <a:prstDash val="lgDashDot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右箭头 20"/>
          <p:cNvSpPr/>
          <p:nvPr/>
        </p:nvSpPr>
        <p:spPr>
          <a:xfrm>
            <a:off x="3245583" y="5577700"/>
            <a:ext cx="2024715" cy="34974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2" name="右箭头 21"/>
          <p:cNvSpPr/>
          <p:nvPr/>
        </p:nvSpPr>
        <p:spPr>
          <a:xfrm rot="13418753">
            <a:off x="1533779" y="4879542"/>
            <a:ext cx="2024715" cy="349745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3" name="文本框 22"/>
          <p:cNvSpPr txBox="1"/>
          <p:nvPr/>
        </p:nvSpPr>
        <p:spPr>
          <a:xfrm>
            <a:off x="1506960" y="3826990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X</a:t>
            </a:r>
            <a:endParaRPr kumimoji="1"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5396655" y="5368828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W</a:t>
            </a:r>
            <a:endParaRPr kumimoji="1" lang="zh-CN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376298" y="987864"/>
            <a:ext cx="987745" cy="60394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正确</a:t>
            </a:r>
          </a:p>
        </p:txBody>
      </p:sp>
      <p:sp>
        <p:nvSpPr>
          <p:cNvPr id="26" name="矩形 25"/>
          <p:cNvSpPr/>
          <p:nvPr/>
        </p:nvSpPr>
        <p:spPr>
          <a:xfrm>
            <a:off x="376298" y="4449624"/>
            <a:ext cx="987745" cy="60394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正确</a:t>
            </a:r>
          </a:p>
        </p:txBody>
      </p:sp>
      <p:sp>
        <p:nvSpPr>
          <p:cNvPr id="27" name="矩形 26"/>
          <p:cNvSpPr/>
          <p:nvPr/>
        </p:nvSpPr>
        <p:spPr>
          <a:xfrm>
            <a:off x="10630038" y="908683"/>
            <a:ext cx="987745" cy="60394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错误</a:t>
            </a:r>
          </a:p>
        </p:txBody>
      </p:sp>
      <p:sp>
        <p:nvSpPr>
          <p:cNvPr id="28" name="矩形 27"/>
          <p:cNvSpPr/>
          <p:nvPr/>
        </p:nvSpPr>
        <p:spPr>
          <a:xfrm>
            <a:off x="10630038" y="4229140"/>
            <a:ext cx="987745" cy="60394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错误</a:t>
            </a:r>
          </a:p>
        </p:txBody>
      </p:sp>
    </p:spTree>
    <p:extLst>
      <p:ext uri="{BB962C8B-B14F-4D97-AF65-F5344CB8AC3E}">
        <p14:creationId xmlns:p14="http://schemas.microsoft.com/office/powerpoint/2010/main" val="1200822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>
            <a:off x="2597229" y="3255004"/>
            <a:ext cx="0" cy="1982661"/>
          </a:xfrm>
          <a:prstGeom prst="line">
            <a:avLst/>
          </a:prstGeom>
          <a:ln>
            <a:prstDash val="lgDashDot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右箭头 4"/>
          <p:cNvSpPr/>
          <p:nvPr/>
        </p:nvSpPr>
        <p:spPr>
          <a:xfrm>
            <a:off x="2597229" y="4283978"/>
            <a:ext cx="2024715" cy="34974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6" name="右箭头 5"/>
          <p:cNvSpPr/>
          <p:nvPr/>
        </p:nvSpPr>
        <p:spPr>
          <a:xfrm rot="13418753">
            <a:off x="885425" y="3585824"/>
            <a:ext cx="2024715" cy="34974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579708" y="2533272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X</a:t>
            </a:r>
            <a:r>
              <a:rPr kumimoji="1" lang="en-US" altLang="zh-CN" sz="2400" baseline="-25000" dirty="0"/>
              <a:t>1</a:t>
            </a:r>
            <a:endParaRPr kumimoji="1"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4748301" y="4075108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W</a:t>
            </a:r>
            <a:endParaRPr kumimoji="1" lang="zh-CN" altLang="en-US" sz="2400" dirty="0"/>
          </a:p>
        </p:txBody>
      </p:sp>
      <p:sp>
        <p:nvSpPr>
          <p:cNvPr id="9" name="右箭头 8"/>
          <p:cNvSpPr/>
          <p:nvPr/>
        </p:nvSpPr>
        <p:spPr>
          <a:xfrm rot="19534474">
            <a:off x="2374456" y="3676116"/>
            <a:ext cx="2024715" cy="34974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10" name="直线连接符 9"/>
          <p:cNvCxnSpPr/>
          <p:nvPr/>
        </p:nvCxnSpPr>
        <p:spPr>
          <a:xfrm>
            <a:off x="9091656" y="3363711"/>
            <a:ext cx="0" cy="1982661"/>
          </a:xfrm>
          <a:prstGeom prst="line">
            <a:avLst/>
          </a:prstGeom>
          <a:ln>
            <a:prstDash val="lgDashDot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右箭头 10"/>
          <p:cNvSpPr/>
          <p:nvPr/>
        </p:nvSpPr>
        <p:spPr>
          <a:xfrm>
            <a:off x="9091656" y="4392685"/>
            <a:ext cx="2024715" cy="34974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7074135" y="2641976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X</a:t>
            </a:r>
            <a:r>
              <a:rPr kumimoji="1" lang="en-US" altLang="zh-CN" sz="2400" baseline="-25000" dirty="0"/>
              <a:t>1</a:t>
            </a:r>
            <a:endParaRPr kumimoji="1"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1242728" y="4183813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W</a:t>
            </a:r>
            <a:endParaRPr kumimoji="1" lang="zh-CN" altLang="en-US" sz="2400" dirty="0"/>
          </a:p>
        </p:txBody>
      </p:sp>
      <p:sp>
        <p:nvSpPr>
          <p:cNvPr id="14" name="右箭头 13"/>
          <p:cNvSpPr/>
          <p:nvPr/>
        </p:nvSpPr>
        <p:spPr>
          <a:xfrm rot="11917619">
            <a:off x="7188037" y="4109108"/>
            <a:ext cx="2024715" cy="34974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6800096" y="3662350"/>
            <a:ext cx="1265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W’</a:t>
            </a:r>
            <a:endParaRPr kumimoji="1" lang="zh-CN" altLang="en-US" sz="2400" dirty="0"/>
          </a:p>
        </p:txBody>
      </p:sp>
      <p:sp>
        <p:nvSpPr>
          <p:cNvPr id="16" name="右箭头 15"/>
          <p:cNvSpPr/>
          <p:nvPr/>
        </p:nvSpPr>
        <p:spPr>
          <a:xfrm rot="13418753">
            <a:off x="7379852" y="3694528"/>
            <a:ext cx="2024715" cy="34974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右箭头 16"/>
          <p:cNvSpPr/>
          <p:nvPr/>
        </p:nvSpPr>
        <p:spPr>
          <a:xfrm rot="19534474">
            <a:off x="8868883" y="3784825"/>
            <a:ext cx="2024715" cy="34974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8" name="右箭头 17"/>
          <p:cNvSpPr/>
          <p:nvPr/>
        </p:nvSpPr>
        <p:spPr>
          <a:xfrm>
            <a:off x="5745776" y="4048487"/>
            <a:ext cx="702880" cy="646176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文本框 18"/>
          <p:cNvSpPr txBox="1"/>
          <p:nvPr/>
        </p:nvSpPr>
        <p:spPr>
          <a:xfrm>
            <a:off x="4111994" y="2641976"/>
            <a:ext cx="63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X</a:t>
            </a:r>
            <a:r>
              <a:rPr kumimoji="1" lang="en-US" altLang="zh-CN" sz="2400" baseline="-25000" dirty="0"/>
              <a:t>2</a:t>
            </a:r>
            <a:endParaRPr kumimoji="1" lang="zh-CN" altLang="en-US" sz="2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10659269" y="2750682"/>
            <a:ext cx="591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X</a:t>
            </a:r>
            <a:r>
              <a:rPr kumimoji="1" lang="en-US" altLang="zh-CN" sz="2400" baseline="-25000" dirty="0"/>
              <a:t>2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71233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Cost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endParaRPr kumimoji="1"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264670" y="1891238"/>
            <a:ext cx="10262766" cy="3969916"/>
          </a:xfrm>
        </p:spPr>
        <p:txBody>
          <a:bodyPr/>
          <a:lstStyle/>
          <a:p>
            <a:r>
              <a:rPr lang="zh-CN" altLang="en-US" dirty="0"/>
              <a:t>均方误差</a:t>
            </a:r>
            <a:r>
              <a:rPr lang="en-US" altLang="zh-CN" dirty="0"/>
              <a:t>(Mean Squared Error)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交叉熵</a:t>
            </a:r>
            <a:r>
              <a:rPr lang="en-US" altLang="zh-CN" dirty="0"/>
              <a:t>(Cross Entropy)</a:t>
            </a:r>
            <a:endParaRPr kumimoji="1" lang="zh-CN" altLang="en-US" dirty="0"/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116989"/>
              </p:ext>
            </p:extLst>
          </p:nvPr>
        </p:nvGraphicFramePr>
        <p:xfrm>
          <a:off x="4333928" y="2211917"/>
          <a:ext cx="2859616" cy="999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6" name="公式" r:id="rId4" imgW="1130300" imgH="393700" progId="Equation.3">
                  <p:embed/>
                </p:oleObj>
              </mc:Choice>
              <mc:Fallback>
                <p:oleObj name="公式" r:id="rId4" imgW="1130300" imgH="393700" progId="Equation.3">
                  <p:embed/>
                  <p:pic>
                    <p:nvPicPr>
                      <p:cNvPr id="6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928" y="2211917"/>
                        <a:ext cx="2859616" cy="999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277542"/>
              </p:ext>
            </p:extLst>
          </p:nvPr>
        </p:nvGraphicFramePr>
        <p:xfrm>
          <a:off x="2768600" y="3987852"/>
          <a:ext cx="6654800" cy="1096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7" name="公式" r:id="rId6" imgW="2628900" imgH="431800" progId="Equation.3">
                  <p:embed/>
                </p:oleObj>
              </mc:Choice>
              <mc:Fallback>
                <p:oleObj name="公式" r:id="rId6" imgW="2628900" imgH="431800" progId="Equation.3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8600" y="3987852"/>
                        <a:ext cx="6654800" cy="10964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3333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如何选择</a:t>
            </a:r>
            <a:r>
              <a:rPr kumimoji="1" lang="en-US" altLang="zh-CN" dirty="0"/>
              <a:t>Cost Function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3600" dirty="0"/>
              <a:t>线性回归</a:t>
            </a:r>
            <a:r>
              <a:rPr kumimoji="1" lang="en-US" altLang="zh-CN" sz="3600" dirty="0"/>
              <a:t> </a:t>
            </a:r>
          </a:p>
          <a:p>
            <a:pPr lvl="1"/>
            <a:r>
              <a:rPr kumimoji="1" lang="en-US" altLang="zh-CN" sz="3200" dirty="0"/>
              <a:t>MSE</a:t>
            </a:r>
          </a:p>
          <a:p>
            <a:r>
              <a:rPr kumimoji="1" lang="zh-CN" altLang="en-US" sz="3600" dirty="0"/>
              <a:t>逻辑回归</a:t>
            </a:r>
            <a:endParaRPr kumimoji="1" lang="en-US" altLang="zh-CN" sz="3600" dirty="0"/>
          </a:p>
          <a:p>
            <a:pPr lvl="1"/>
            <a:r>
              <a:rPr kumimoji="1" lang="en-US" altLang="zh-CN" sz="3200" dirty="0"/>
              <a:t>CE</a:t>
            </a:r>
          </a:p>
          <a:p>
            <a:pPr marL="609585" lvl="1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3060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dirty="0"/>
              <a:t>梯度下降</a:t>
            </a:r>
          </a:p>
        </p:txBody>
      </p:sp>
      <p:graphicFrame>
        <p:nvGraphicFramePr>
          <p:cNvPr id="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738653"/>
              </p:ext>
            </p:extLst>
          </p:nvPr>
        </p:nvGraphicFramePr>
        <p:xfrm>
          <a:off x="1219655" y="1703246"/>
          <a:ext cx="3240020" cy="575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4" name="公式" r:id="rId4" imgW="1282585" imgH="228738" progId="Equation.3">
                  <p:embed/>
                </p:oleObj>
              </mc:Choice>
              <mc:Fallback>
                <p:oleObj name="公式" r:id="rId4" imgW="1282585" imgH="228738" progId="Equation.3">
                  <p:embed/>
                  <p:pic>
                    <p:nvPicPr>
                      <p:cNvPr id="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655" y="1703246"/>
                        <a:ext cx="3240020" cy="57522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020686"/>
              </p:ext>
            </p:extLst>
          </p:nvPr>
        </p:nvGraphicFramePr>
        <p:xfrm>
          <a:off x="1219656" y="2627535"/>
          <a:ext cx="2960369" cy="86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5" name="公式" r:id="rId6" imgW="1167941" imgH="342831" progId="Equation.3">
                  <p:embed/>
                </p:oleObj>
              </mc:Choice>
              <mc:Fallback>
                <p:oleObj name="公式" r:id="rId6" imgW="1167941" imgH="342831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656" y="2627535"/>
                        <a:ext cx="2960369" cy="8645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031498"/>
              </p:ext>
            </p:extLst>
          </p:nvPr>
        </p:nvGraphicFramePr>
        <p:xfrm>
          <a:off x="5645605" y="2427993"/>
          <a:ext cx="3490455" cy="1127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6" name="公式" r:id="rId8" imgW="1409700" imgH="457200" progId="Equation.3">
                  <p:embed/>
                </p:oleObj>
              </mc:Choice>
              <mc:Fallback>
                <p:oleObj name="公式" r:id="rId8" imgW="1409700" imgH="4572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5605" y="2427993"/>
                        <a:ext cx="3490455" cy="11273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262389"/>
              </p:ext>
            </p:extLst>
          </p:nvPr>
        </p:nvGraphicFramePr>
        <p:xfrm>
          <a:off x="1219649" y="3895590"/>
          <a:ext cx="6030304" cy="1175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7" name="公式" r:id="rId10" imgW="2273300" imgH="444500" progId="Equation.3">
                  <p:embed/>
                </p:oleObj>
              </mc:Choice>
              <mc:Fallback>
                <p:oleObj name="公式" r:id="rId10" imgW="2273300" imgH="444500" progId="Equation.3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649" y="3895590"/>
                        <a:ext cx="6030304" cy="11753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727947"/>
              </p:ext>
            </p:extLst>
          </p:nvPr>
        </p:nvGraphicFramePr>
        <p:xfrm>
          <a:off x="1482078" y="5105853"/>
          <a:ext cx="5173555" cy="1178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8" name="公式" r:id="rId12" imgW="1892300" imgH="431800" progId="Equation.3">
                  <p:embed/>
                </p:oleObj>
              </mc:Choice>
              <mc:Fallback>
                <p:oleObj name="公式" r:id="rId12" imgW="1892300" imgH="431800" progId="Equation.3">
                  <p:embed/>
                  <p:pic>
                    <p:nvPicPr>
                      <p:cNvPr id="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2078" y="5105853"/>
                        <a:ext cx="5173555" cy="11787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1572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高数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8923" y="2027130"/>
            <a:ext cx="5188965" cy="3416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Object 332"/>
          <p:cNvGraphicFramePr>
            <a:graphicFrameLocks noChangeAspect="1"/>
          </p:cNvGraphicFramePr>
          <p:nvPr>
            <p:extLst/>
          </p:nvPr>
        </p:nvGraphicFramePr>
        <p:xfrm>
          <a:off x="1857157" y="3298359"/>
          <a:ext cx="2396067" cy="874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公式" r:id="rId4" imgW="876300" imgH="317500" progId="Equation.3">
                  <p:embed/>
                </p:oleObj>
              </mc:Choice>
              <mc:Fallback>
                <p:oleObj name="公式" r:id="rId4" imgW="876300" imgH="317500" progId="Equation.3">
                  <p:embed/>
                  <p:pic>
                    <p:nvPicPr>
                      <p:cNvPr id="5" name="Object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157" y="3298359"/>
                        <a:ext cx="2396067" cy="874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6075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梯度下降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097935" y="1994491"/>
          <a:ext cx="2883492" cy="968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6" name="公式" r:id="rId4" imgW="1092200" imgH="368300" progId="Equation.3">
                  <p:embed/>
                </p:oleObj>
              </mc:Choice>
              <mc:Fallback>
                <p:oleObj name="公式" r:id="rId4" imgW="1092200" imgH="3683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7935" y="1994491"/>
                        <a:ext cx="2883492" cy="96886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>
            <p:extLst/>
          </p:nvPr>
        </p:nvGraphicFramePr>
        <p:xfrm>
          <a:off x="755114" y="1860973"/>
          <a:ext cx="1555751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7" name="公式" r:id="rId6" imgW="639720" imgH="383760" progId="Equation.3">
                  <p:embed/>
                </p:oleObj>
              </mc:Choice>
              <mc:Fallback>
                <p:oleObj name="公式" r:id="rId6" imgW="639720" imgH="38376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114" y="1860973"/>
                        <a:ext cx="1555751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/>
          </p:nvPr>
        </p:nvGraphicFramePr>
        <p:xfrm>
          <a:off x="745428" y="3299885"/>
          <a:ext cx="5947833" cy="935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8" name="公式" r:id="rId8" imgW="2349500" imgH="368300" progId="Equation.3">
                  <p:embed/>
                </p:oleObj>
              </mc:Choice>
              <mc:Fallback>
                <p:oleObj name="公式" r:id="rId8" imgW="2349500" imgH="3683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428" y="3299885"/>
                        <a:ext cx="5947833" cy="9355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/>
          </p:nvPr>
        </p:nvGraphicFramePr>
        <p:xfrm>
          <a:off x="745428" y="4551091"/>
          <a:ext cx="5947833" cy="1164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9" name="公式" r:id="rId10" imgW="2197100" imgH="431800" progId="Equation.3">
                  <p:embed/>
                </p:oleObj>
              </mc:Choice>
              <mc:Fallback>
                <p:oleObj name="公式" r:id="rId10" imgW="2197100" imgH="431800" progId="Equation.3">
                  <p:embed/>
                  <p:pic>
                    <p:nvPicPr>
                      <p:cNvPr id="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428" y="4551091"/>
                        <a:ext cx="5947833" cy="11641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8920575" y="1991610"/>
          <a:ext cx="2008716" cy="1037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0" name="公式" r:id="rId12" imgW="787400" imgH="406400" progId="Equation.3">
                  <p:embed/>
                </p:oleObj>
              </mc:Choice>
              <mc:Fallback>
                <p:oleObj name="公式" r:id="rId12" imgW="787400" imgH="406400" progId="Equation.3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20575" y="1991610"/>
                        <a:ext cx="2008716" cy="1037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8870949" y="3414010"/>
          <a:ext cx="2711451" cy="931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1" name="公式" r:id="rId14" imgW="1257300" imgH="431800" progId="Equation.3">
                  <p:embed/>
                </p:oleObj>
              </mc:Choice>
              <mc:Fallback>
                <p:oleObj name="公式" r:id="rId14" imgW="1257300" imgH="431800" progId="Equation.3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870949" y="3414010"/>
                        <a:ext cx="2711451" cy="931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8797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621362"/>
              </p:ext>
            </p:extLst>
          </p:nvPr>
        </p:nvGraphicFramePr>
        <p:xfrm>
          <a:off x="4059278" y="2349323"/>
          <a:ext cx="2617304" cy="879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8" name="公式" r:id="rId4" imgW="1092200" imgH="368300" progId="Equation.3">
                  <p:embed/>
                </p:oleObj>
              </mc:Choice>
              <mc:Fallback>
                <p:oleObj name="公式" r:id="rId4" imgW="1092200" imgH="3683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9278" y="2349323"/>
                        <a:ext cx="2617304" cy="8794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00309"/>
              </p:ext>
            </p:extLst>
          </p:nvPr>
        </p:nvGraphicFramePr>
        <p:xfrm>
          <a:off x="1504464" y="2110994"/>
          <a:ext cx="1555751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9" name="公式" r:id="rId6" imgW="639720" imgH="383760" progId="Equation.3">
                  <p:embed/>
                </p:oleObj>
              </mc:Choice>
              <mc:Fallback>
                <p:oleObj name="公式" r:id="rId6" imgW="639720" imgH="38376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4464" y="2110994"/>
                        <a:ext cx="1555751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494698"/>
              </p:ext>
            </p:extLst>
          </p:nvPr>
        </p:nvGraphicFramePr>
        <p:xfrm>
          <a:off x="7675645" y="2259212"/>
          <a:ext cx="3156843" cy="1019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0" name="公式" r:id="rId8" imgW="1409700" imgH="457200" progId="Equation.3">
                  <p:embed/>
                </p:oleObj>
              </mc:Choice>
              <mc:Fallback>
                <p:oleObj name="公式" r:id="rId8" imgW="1409700" imgH="45720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5645" y="2259212"/>
                        <a:ext cx="3156843" cy="10196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6978"/>
              </p:ext>
            </p:extLst>
          </p:nvPr>
        </p:nvGraphicFramePr>
        <p:xfrm>
          <a:off x="1504464" y="3675457"/>
          <a:ext cx="3415266" cy="1037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1" name="公式" r:id="rId10" imgW="1460500" imgH="444500" progId="Equation.3">
                  <p:embed/>
                </p:oleObj>
              </mc:Choice>
              <mc:Fallback>
                <p:oleObj name="公式" r:id="rId10" imgW="1460500" imgH="444500" progId="Equation.3">
                  <p:embed/>
                  <p:pic>
                    <p:nvPicPr>
                      <p:cNvPr id="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4464" y="3675457"/>
                        <a:ext cx="3415266" cy="103707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086803"/>
              </p:ext>
            </p:extLst>
          </p:nvPr>
        </p:nvGraphicFramePr>
        <p:xfrm>
          <a:off x="7675645" y="3800708"/>
          <a:ext cx="2008716" cy="1037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2" name="公式" r:id="rId12" imgW="787400" imgH="406400" progId="Equation.3">
                  <p:embed/>
                </p:oleObj>
              </mc:Choice>
              <mc:Fallback>
                <p:oleObj name="公式" r:id="rId12" imgW="787400" imgH="406400" progId="Equation.3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675645" y="3800708"/>
                        <a:ext cx="2008716" cy="1037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标题 1">
            <a:extLst>
              <a:ext uri="{FF2B5EF4-FFF2-40B4-BE49-F238E27FC236}">
                <a16:creationId xmlns:a16="http://schemas.microsoft.com/office/drawing/2014/main" xmlns="" id="{EF3A7A1D-7ECC-4DA8-918A-BA7B5EE4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梯度下降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161740" y="4983960"/>
                <a:ext cx="3311804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00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l-GR" altLang="zh-CN" sz="20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000" b="0" i="1" smtClean="0">
                              <a:latin typeface="Cambria Math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l-GR" altLang="zh-CN" sz="2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kumimoji="1" lang="el-GR" altLang="zh-CN" sz="2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(1−</m:t>
                      </m:r>
                      <m:sSup>
                        <m:sSupPr>
                          <m:ctrlPr>
                            <a:rPr kumimoji="1" lang="el-GR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)(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zh-CN" sz="2000" i="1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kumimoji="1" lang="el-GR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740" y="4983960"/>
                <a:ext cx="3311804" cy="74687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974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82BF458-9755-47E0-8320-7048C0E9A4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TensorFlow </a:t>
            </a:r>
            <a:r>
              <a:rPr lang="zh-CN" altLang="en-US" dirty="0"/>
              <a:t>基础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974A69CC-DE8E-46D1-A821-98C3AB5510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498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61B4E3A-37DC-4B89-BE1C-40D2427D3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xmlns="" id="{5C27B457-0276-47BA-85FF-F47DFF799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+mn-ea"/>
              </a:rPr>
              <a:t>TensorFlow </a:t>
            </a:r>
            <a:r>
              <a:rPr lang="zh-CN" altLang="en-US" sz="2800" dirty="0">
                <a:latin typeface="+mn-ea"/>
              </a:rPr>
              <a:t>简要介绍</a:t>
            </a:r>
            <a:endParaRPr lang="en-US" altLang="zh-CN" sz="2800" dirty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+mn-ea"/>
              </a:rPr>
              <a:t>TensorFlow Core </a:t>
            </a:r>
            <a:r>
              <a:rPr lang="zh-CN" altLang="en-US" sz="2800" dirty="0">
                <a:latin typeface="+mn-ea"/>
              </a:rPr>
              <a:t>用法</a:t>
            </a:r>
            <a:endParaRPr lang="en-US" altLang="zh-CN" sz="2800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+mn-ea"/>
              </a:rPr>
              <a:t>导入</a:t>
            </a:r>
            <a:r>
              <a:rPr lang="en-US" altLang="zh-CN" sz="2600" dirty="0">
                <a:latin typeface="+mn-ea"/>
              </a:rPr>
              <a:t>TensorFlow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+mn-ea"/>
              </a:rPr>
              <a:t>计算图</a:t>
            </a:r>
            <a:endParaRPr lang="en-US" altLang="zh-CN" sz="2600" dirty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+mn-ea"/>
              </a:rPr>
              <a:t>tf.train API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+mn-ea"/>
              </a:rPr>
              <a:t>tf.estimator</a:t>
            </a:r>
          </a:p>
          <a:p>
            <a:pPr marL="201168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409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C071FD9-5C88-4723-A7B4-6217CECD2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TensorFlow </a:t>
            </a:r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4182541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361D124F-1B9B-450E-BCCE-37535A71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常见深度学习框架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FF97DD8E-BEC6-4DA7-85A6-25062F7EB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180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Caffe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Torch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 err="1"/>
              <a:t>Theano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TensorFlow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292576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amo.githubusercontent.com/ee91ac3c9f5ad840ebf70b54284498fe0e6ddb92/68747470733a2f2f7777772e74656e736f72666c6f772e6f72672f696d616765732f74665f6c6f676f5f7472616e73702e706e67">
            <a:extLst>
              <a:ext uri="{FF2B5EF4-FFF2-40B4-BE49-F238E27FC236}">
                <a16:creationId xmlns:a16="http://schemas.microsoft.com/office/drawing/2014/main" xmlns="" id="{1848662C-F83D-478E-A555-AA9BB9CBB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570" y="2315840"/>
            <a:ext cx="3135109" cy="267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ED5B926-23A3-4A35-BAF7-AC180344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TensorFlow </a:t>
            </a:r>
            <a:r>
              <a:rPr lang="zh-CN" altLang="en-US" dirty="0"/>
              <a:t>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8EC842A-7927-4989-AA65-89E983C0E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37367"/>
            <a:ext cx="6454987" cy="158326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</a:rPr>
              <a:t>TensorFlow</a:t>
            </a:r>
            <a:r>
              <a:rPr lang="zh-CN" altLang="en-US" dirty="0">
                <a:latin typeface="+mn-ea"/>
              </a:rPr>
              <a:t>是</a:t>
            </a:r>
            <a:r>
              <a:rPr lang="en-US" altLang="zh-CN" dirty="0">
                <a:latin typeface="+mn-ea"/>
              </a:rPr>
              <a:t>Google</a:t>
            </a:r>
            <a:r>
              <a:rPr lang="zh-CN" altLang="en-US" dirty="0">
                <a:latin typeface="+mn-ea"/>
              </a:rPr>
              <a:t>开发的</a:t>
            </a:r>
            <a:r>
              <a:rPr lang="en-US" altLang="zh-CN" dirty="0">
                <a:latin typeface="+mn-ea"/>
              </a:rPr>
              <a:t>Python</a:t>
            </a:r>
            <a:r>
              <a:rPr lang="zh-CN" altLang="en-US" dirty="0">
                <a:latin typeface="+mn-ea"/>
              </a:rPr>
              <a:t>深度学习框架，在</a:t>
            </a:r>
            <a:r>
              <a:rPr lang="en-US" altLang="zh-CN" dirty="0">
                <a:latin typeface="+mn-ea"/>
              </a:rPr>
              <a:t>2015</a:t>
            </a:r>
            <a:r>
              <a:rPr lang="zh-CN" altLang="en-US" dirty="0">
                <a:latin typeface="+mn-ea"/>
              </a:rPr>
              <a:t>年年底开源，在各种应用场景下都有丰富的应用。高层的</a:t>
            </a:r>
            <a:r>
              <a:rPr lang="en-US" altLang="zh-CN" dirty="0">
                <a:latin typeface="+mn-ea"/>
              </a:rPr>
              <a:t>API</a:t>
            </a:r>
            <a:r>
              <a:rPr lang="zh-CN" altLang="en-US" dirty="0">
                <a:latin typeface="+mn-ea"/>
              </a:rPr>
              <a:t>方便用户轻松构建和训练模型，降低了深度学习，机器学习的编程开发门槛，支持</a:t>
            </a:r>
            <a:r>
              <a:rPr lang="en-US" altLang="zh-CN" dirty="0">
                <a:latin typeface="+mn-ea"/>
              </a:rPr>
              <a:t>GPU</a:t>
            </a:r>
            <a:r>
              <a:rPr lang="zh-CN" altLang="en-US" dirty="0">
                <a:latin typeface="+mn-ea"/>
              </a:rPr>
              <a:t>加速和分布式计算。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474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CA0E364-FABE-4454-883C-789C293AE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TensorFlow</a:t>
            </a:r>
            <a:r>
              <a:rPr lang="zh-CN" altLang="en-US"/>
              <a:t>的公司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DCF8D78A-FB52-4638-96A3-C9CB6433E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5030" y="1846263"/>
            <a:ext cx="654226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121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798DE8D-AC73-4DD0-A213-2DDB5BDD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为什么选择</a:t>
            </a:r>
            <a:r>
              <a:rPr lang="en-US" altLang="zh-CN" dirty="0"/>
              <a:t>TensorFlow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4094CF8-3042-4B90-A6EC-448BE822D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/>
              <a:t> Python API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支持</a:t>
            </a:r>
            <a:r>
              <a:rPr lang="en-US" altLang="zh-CN" sz="2400" dirty="0"/>
              <a:t>GPU</a:t>
            </a:r>
            <a:r>
              <a:rPr lang="zh-CN" altLang="en-US" sz="2400" dirty="0"/>
              <a:t>加速计算，支持移动设备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支持平台广泛（</a:t>
            </a:r>
            <a:r>
              <a:rPr lang="en-US" altLang="zh-CN" sz="2400" dirty="0"/>
              <a:t>Raspberry Pi</a:t>
            </a:r>
            <a:r>
              <a:rPr lang="zh-CN" altLang="en-US" sz="2400" dirty="0"/>
              <a:t>，</a:t>
            </a:r>
            <a:r>
              <a:rPr lang="en-US" altLang="zh-CN" sz="2400" dirty="0"/>
              <a:t>Android</a:t>
            </a:r>
            <a:r>
              <a:rPr lang="zh-CN" altLang="en-US" sz="2400" dirty="0"/>
              <a:t>，</a:t>
            </a:r>
            <a:r>
              <a:rPr lang="en-US" altLang="zh-CN" sz="2400" dirty="0"/>
              <a:t>Windows</a:t>
            </a:r>
            <a:r>
              <a:rPr lang="zh-CN" altLang="en-US" sz="2400" dirty="0"/>
              <a:t>，</a:t>
            </a:r>
            <a:r>
              <a:rPr lang="en-US" altLang="zh-CN" sz="2400" dirty="0"/>
              <a:t>IOS</a:t>
            </a:r>
            <a:r>
              <a:rPr lang="zh-CN" altLang="en-US" sz="2400" dirty="0"/>
              <a:t>等）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支持可视化（</a:t>
            </a:r>
            <a:r>
              <a:rPr lang="en-US" altLang="zh-CN" sz="2400" dirty="0"/>
              <a:t>TensorBoard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/>
              <a:t> Checkpoints</a:t>
            </a:r>
            <a:r>
              <a:rPr lang="zh-CN" altLang="en-US" sz="2400" dirty="0"/>
              <a:t>（可存档）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 自动微分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/>
              <a:t> </a:t>
            </a:r>
            <a:r>
              <a:rPr lang="zh-CN" altLang="en-US" sz="2400" dirty="0"/>
              <a:t>社区庞大</a:t>
            </a:r>
          </a:p>
        </p:txBody>
      </p:sp>
    </p:spTree>
    <p:extLst>
      <p:ext uri="{BB962C8B-B14F-4D97-AF65-F5344CB8AC3E}">
        <p14:creationId xmlns:p14="http://schemas.microsoft.com/office/powerpoint/2010/main" val="2990486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3DC936FC-4871-4207-8A8A-5F07E990F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TensorFlow Core </a:t>
            </a:r>
            <a:r>
              <a:rPr lang="zh-CN" altLang="en-US" dirty="0"/>
              <a:t>用法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A521986A-0805-4AFF-B22B-4E165693B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8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高数</a:t>
            </a:r>
          </a:p>
        </p:txBody>
      </p:sp>
      <p:graphicFrame>
        <p:nvGraphicFramePr>
          <p:cNvPr id="28" name="Object 14"/>
          <p:cNvGraphicFramePr>
            <a:graphicFrameLocks noChangeAspect="1"/>
          </p:cNvGraphicFramePr>
          <p:nvPr>
            <p:extLst/>
          </p:nvPr>
        </p:nvGraphicFramePr>
        <p:xfrm>
          <a:off x="3974511" y="4131834"/>
          <a:ext cx="4265083" cy="1236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4" name="Equation" r:id="rId3" imgW="3200400" imgH="927000" progId="Equation.3">
                  <p:embed/>
                </p:oleObj>
              </mc:Choice>
              <mc:Fallback>
                <p:oleObj name="Equation" r:id="rId3" imgW="3200400" imgH="927000" progId="Equation.3">
                  <p:embed/>
                  <p:pic>
                    <p:nvPicPr>
                      <p:cNvPr id="2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4511" y="4131834"/>
                        <a:ext cx="4265083" cy="12361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/>
          </p:nvPr>
        </p:nvGraphicFramePr>
        <p:xfrm>
          <a:off x="3953345" y="2880891"/>
          <a:ext cx="3666067" cy="681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5" name="公式" r:id="rId5" imgW="1092200" imgH="203200" progId="Equation.3">
                  <p:embed/>
                </p:oleObj>
              </mc:Choice>
              <mc:Fallback>
                <p:oleObj name="公式" r:id="rId5" imgW="1092200" imgH="203200" progId="Equation.3">
                  <p:embed/>
                  <p:pic>
                    <p:nvPicPr>
                      <p:cNvPr id="3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3345" y="2880891"/>
                        <a:ext cx="3666067" cy="6815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7"/>
          <p:cNvGraphicFramePr>
            <a:graphicFrameLocks noChangeAspect="1"/>
          </p:cNvGraphicFramePr>
          <p:nvPr>
            <p:extLst/>
          </p:nvPr>
        </p:nvGraphicFramePr>
        <p:xfrm>
          <a:off x="7794713" y="2958407"/>
          <a:ext cx="2116667" cy="541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6" name="Equation" r:id="rId7" imgW="1587240" imgH="406080" progId="Equation.3">
                  <p:embed/>
                </p:oleObj>
              </mc:Choice>
              <mc:Fallback>
                <p:oleObj name="Equation" r:id="rId7" imgW="1587240" imgH="406080" progId="Equation.3">
                  <p:embed/>
                  <p:pic>
                    <p:nvPicPr>
                      <p:cNvPr id="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4713" y="2958407"/>
                        <a:ext cx="2116667" cy="5418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983245" y="2200562"/>
            <a:ext cx="2101857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733" dirty="0"/>
              <a:t>链式法则</a:t>
            </a:r>
            <a:endParaRPr lang="zh-CN" altLang="en-US" sz="4267" dirty="0"/>
          </a:p>
        </p:txBody>
      </p:sp>
    </p:spTree>
    <p:extLst>
      <p:ext uri="{BB962C8B-B14F-4D97-AF65-F5344CB8AC3E}">
        <p14:creationId xmlns:p14="http://schemas.microsoft.com/office/powerpoint/2010/main" val="897375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640A0BA-AA46-40BD-9075-A73ECEF6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Tensor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E4753E9-F08A-4053-A2C7-5590B9CAE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Tensor(</a:t>
            </a:r>
            <a:r>
              <a:rPr lang="zh-CN" altLang="en-US" dirty="0"/>
              <a:t>张量</a:t>
            </a:r>
            <a:r>
              <a:rPr lang="en-US" altLang="zh-CN" dirty="0"/>
              <a:t>)</a:t>
            </a:r>
            <a:r>
              <a:rPr lang="zh-CN" altLang="en-US" dirty="0"/>
              <a:t>，是</a:t>
            </a:r>
            <a:r>
              <a:rPr lang="en-US" altLang="zh-CN" dirty="0"/>
              <a:t>TensorFlow</a:t>
            </a:r>
            <a:r>
              <a:rPr lang="zh-CN" altLang="en-US" dirty="0"/>
              <a:t>的核心部分，可以理解为多维数组，</a:t>
            </a:r>
            <a:r>
              <a:rPr lang="en-US" altLang="zh-CN" dirty="0"/>
              <a:t>tensor</a:t>
            </a:r>
            <a:r>
              <a:rPr lang="zh-CN" altLang="en-US" dirty="0"/>
              <a:t>包含一系列的基本数据类型，可以是任意维度的数组，</a:t>
            </a:r>
            <a:r>
              <a:rPr lang="en-US" altLang="zh-CN" dirty="0"/>
              <a:t>tensor</a:t>
            </a:r>
            <a:r>
              <a:rPr lang="zh-CN" altLang="en-US" dirty="0"/>
              <a:t>的</a:t>
            </a:r>
            <a:r>
              <a:rPr lang="en-US" altLang="zh-CN" dirty="0"/>
              <a:t>rank</a:t>
            </a:r>
            <a:r>
              <a:rPr lang="zh-CN" altLang="en-US"/>
              <a:t>就是指</a:t>
            </a:r>
            <a:r>
              <a:rPr lang="en-US" altLang="zh-CN"/>
              <a:t>tensor</a:t>
            </a:r>
            <a:r>
              <a:rPr lang="zh-CN" altLang="en-US" dirty="0"/>
              <a:t>维度的数目，以下有一些例子：</a:t>
            </a:r>
            <a:endParaRPr lang="en-US" altLang="zh-CN" dirty="0"/>
          </a:p>
          <a:p>
            <a:endParaRPr lang="en-US" altLang="zh-CN" dirty="0"/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>
                <a:solidFill>
                  <a:srgbClr val="40808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# a rank 0 tensor; a scalar with shape []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 </a:t>
            </a:r>
            <a:r>
              <a:rPr lang="en-US" altLang="zh-CN" i="1" kern="0" dirty="0">
                <a:solidFill>
                  <a:srgbClr val="40808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# a rank 1 tensor; a vector with shape [3]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[[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], [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]] </a:t>
            </a:r>
            <a:r>
              <a:rPr lang="en-US" altLang="zh-CN" i="1" kern="0" dirty="0">
                <a:solidFill>
                  <a:srgbClr val="40808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# a rank 2 tensor; a matrix with shape [2, 3]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[[[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]], [[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7.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8.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9.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]]] </a:t>
            </a:r>
            <a:r>
              <a:rPr lang="en-US" altLang="zh-CN" i="1" kern="0" dirty="0">
                <a:solidFill>
                  <a:srgbClr val="40808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# a rank 3 tensor with shape [2, 1, 3]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8943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5B75952-0128-408D-9DBC-AF1683DD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TensorFlow Core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3387F6C-40B8-45D9-8321-8C25E6C85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相对底层的</a:t>
            </a:r>
            <a:r>
              <a:rPr lang="en-US" altLang="zh-CN" sz="2400" dirty="0"/>
              <a:t>API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提供完整的编程控制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灵活，可调节部分多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增进对于</a:t>
            </a:r>
            <a:r>
              <a:rPr lang="en-US" altLang="zh-CN" sz="2400" dirty="0"/>
              <a:t>TensorFlow </a:t>
            </a:r>
            <a:r>
              <a:rPr lang="zh-CN" altLang="en-US" sz="2400" dirty="0"/>
              <a:t>高级</a:t>
            </a:r>
            <a:r>
              <a:rPr lang="en-US" altLang="zh-CN" sz="2400" dirty="0"/>
              <a:t>API</a:t>
            </a:r>
            <a:r>
              <a:rPr lang="zh-CN" altLang="en-US" sz="2400" dirty="0"/>
              <a:t>的了解</a:t>
            </a:r>
            <a:endParaRPr lang="en-US" altLang="zh-CN" sz="2400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5374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3C8C7F4-C4D4-4294-AA00-DAE4922C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导入 </a:t>
            </a:r>
            <a:r>
              <a:rPr lang="en-US" altLang="zh-CN" dirty="0"/>
              <a:t>TensorFlow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CDAB102-0A7C-4CB7-844F-DCFB8D7C5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在程序中导入</a:t>
            </a:r>
            <a:r>
              <a:rPr lang="en-US" altLang="zh-CN" dirty="0"/>
              <a:t>TensorFlow</a:t>
            </a:r>
            <a:r>
              <a:rPr lang="zh-CN" altLang="en-US" dirty="0"/>
              <a:t>只需要以下一行：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kern="0" dirty="0">
                <a:solidFill>
                  <a:srgbClr val="008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    import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r>
              <a:rPr lang="en-US" altLang="zh-CN" b="1" kern="0" dirty="0" err="1">
                <a:solidFill>
                  <a:srgbClr val="0000FF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tensorflow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r>
              <a:rPr lang="en-US" altLang="zh-CN" b="1" kern="0" dirty="0">
                <a:solidFill>
                  <a:srgbClr val="008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as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r>
              <a:rPr lang="en-US" altLang="zh-CN" b="1" kern="0" dirty="0" err="1">
                <a:solidFill>
                  <a:srgbClr val="0000FF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tf</a:t>
            </a:r>
            <a:endParaRPr lang="en-US" altLang="zh-CN" b="1" kern="0" dirty="0">
              <a:solidFill>
                <a:srgbClr val="0000FF"/>
              </a:solidFill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endParaRPr lang="en-US" altLang="zh-CN" b="1" kern="0" dirty="0">
              <a:solidFill>
                <a:srgbClr val="0000FF"/>
              </a:solidFill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9849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060627-05E3-484B-A363-03FBEFFA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D426136-3746-440B-9D50-5480722AE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TensorFlow</a:t>
            </a:r>
            <a:r>
              <a:rPr lang="zh-CN" altLang="en-US" dirty="0"/>
              <a:t>中将计算的定义与执行分开了，在使用</a:t>
            </a:r>
            <a:r>
              <a:rPr lang="en-US" altLang="zh-CN" dirty="0"/>
              <a:t>TensorFlow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的程序中主要包括以下两个部分：</a:t>
            </a:r>
            <a:endParaRPr lang="en-US" altLang="zh-CN" dirty="0"/>
          </a:p>
          <a:p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建立计算图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运行计算图</a:t>
            </a:r>
          </a:p>
        </p:txBody>
      </p:sp>
    </p:spTree>
    <p:extLst>
      <p:ext uri="{BB962C8B-B14F-4D97-AF65-F5344CB8AC3E}">
        <p14:creationId xmlns:p14="http://schemas.microsoft.com/office/powerpoint/2010/main" val="23669298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6EE1105-258B-4557-A85E-7AEA1E9CF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410D1AAE-62A9-480A-B49D-00B0ABD33D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算图就是在一张图中以节点的形式将</a:t>
                </a:r>
                <a:r>
                  <a:rPr lang="en-US" altLang="zh-CN" dirty="0"/>
                  <a:t>TensorFlow</a:t>
                </a:r>
                <a:r>
                  <a:rPr lang="zh-CN" altLang="en-US" dirty="0"/>
                  <a:t>的操作展现出来，比如我们要表示：</a:t>
                </a:r>
                <a:endParaRPr lang="en-US" altLang="zh-CN" dirty="0"/>
              </a:p>
              <a:p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altLang="zh-CN" b="0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10D1AAE-62A9-480A-B49D-00B0ABD33D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42" t="-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375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B574B0A-23AF-4CE7-BECD-7A2E2CB6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计算图</a:t>
            </a:r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xmlns="" id="{B8EEC965-E041-48CD-BD85-C95882A5B7F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2538453" y="2323760"/>
            <a:ext cx="7115093" cy="293619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41878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245BB9-550B-462D-87E9-D745AE9EC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建立计算图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49EBC40-EDA8-42A8-B811-6838F9999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450757"/>
          </a:xfrm>
        </p:spPr>
        <p:txBody>
          <a:bodyPr/>
          <a:lstStyle/>
          <a:p>
            <a:r>
              <a:rPr lang="zh-CN" altLang="en-US" dirty="0"/>
              <a:t>现在看一下如何在</a:t>
            </a:r>
            <a:r>
              <a:rPr lang="en-US" altLang="zh-CN" dirty="0"/>
              <a:t>TensorFlow</a:t>
            </a:r>
            <a:r>
              <a:rPr lang="zh-CN" altLang="en-US" dirty="0"/>
              <a:t>中对计算图进行定义，定义一个简单的计算图，每个节点的输入为</a:t>
            </a:r>
            <a:r>
              <a:rPr lang="en-US" altLang="zh-CN" dirty="0"/>
              <a:t>0</a:t>
            </a:r>
            <a:r>
              <a:rPr lang="zh-CN" altLang="en-US" dirty="0"/>
              <a:t>或多个</a:t>
            </a:r>
            <a:r>
              <a:rPr lang="en-US" altLang="zh-CN" dirty="0"/>
              <a:t>tensor</a:t>
            </a:r>
            <a:r>
              <a:rPr lang="zh-CN" altLang="en-US" dirty="0"/>
              <a:t>，输出也是一个</a:t>
            </a:r>
            <a:r>
              <a:rPr lang="en-US" altLang="zh-CN" dirty="0"/>
              <a:t>tensor</a:t>
            </a:r>
            <a:r>
              <a:rPr lang="zh-CN" altLang="en-US" dirty="0"/>
              <a:t>，其中有一种节点的类型是</a:t>
            </a:r>
            <a:r>
              <a:rPr lang="en-US" altLang="zh-CN" dirty="0"/>
              <a:t>constant </a:t>
            </a:r>
            <a:r>
              <a:rPr lang="zh-CN" altLang="en-US" dirty="0"/>
              <a:t>，这种类型的节点不需要输入，输出的就是节点内部存储的值，下面我们创建两个浮点类型的</a:t>
            </a:r>
            <a:r>
              <a:rPr lang="en-US" altLang="zh-CN" dirty="0"/>
              <a:t>tensor: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65E698F8-BEEC-4610-937D-0899C042C618}"/>
              </a:ext>
            </a:extLst>
          </p:cNvPr>
          <p:cNvSpPr/>
          <p:nvPr/>
        </p:nvSpPr>
        <p:spPr>
          <a:xfrm>
            <a:off x="1036320" y="329649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node1 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tf</a:t>
            </a:r>
            <a:r>
              <a:rPr lang="en-US" altLang="zh-CN" kern="0" dirty="0" err="1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constant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3.0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dtype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tf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float32)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node2 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tf</a:t>
            </a:r>
            <a:r>
              <a:rPr lang="en-US" altLang="zh-CN" kern="0" dirty="0" err="1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constant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4.0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i="1" kern="0" dirty="0">
                <a:solidFill>
                  <a:srgbClr val="40808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# also tf.float32 implicitly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8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(node1, node2)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B2266E1C-9304-4B39-B237-DE813D89E706}"/>
              </a:ext>
            </a:extLst>
          </p:cNvPr>
          <p:cNvSpPr/>
          <p:nvPr/>
        </p:nvSpPr>
        <p:spPr>
          <a:xfrm>
            <a:off x="1097280" y="4670956"/>
            <a:ext cx="8615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</a:rPr>
              <a:t>Tensor(</a:t>
            </a:r>
            <a:r>
              <a:rPr lang="en-US" altLang="zh-CN" kern="0" dirty="0">
                <a:solidFill>
                  <a:srgbClr val="BA2121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"Const:0"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</a:rPr>
              <a:t>, shape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=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</a:rPr>
              <a:t>(), </a:t>
            </a:r>
            <a:r>
              <a:rPr lang="en-US" altLang="zh-CN" kern="0" dirty="0" err="1">
                <a:latin typeface="Times New Roman" panose="02020603050405020304" pitchFamily="18" charset="0"/>
                <a:ea typeface="等线" panose="02010600030101010101" pitchFamily="2" charset="-122"/>
              </a:rPr>
              <a:t>dtype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=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</a:rPr>
              <a:t>float32) Tensor(</a:t>
            </a:r>
            <a:r>
              <a:rPr lang="en-US" altLang="zh-CN" kern="0" dirty="0">
                <a:solidFill>
                  <a:srgbClr val="BA2121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"Const_1:0"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</a:rPr>
              <a:t>, shape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=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</a:rPr>
              <a:t>(), </a:t>
            </a:r>
            <a:r>
              <a:rPr lang="en-US" altLang="zh-CN" kern="0" dirty="0" err="1">
                <a:latin typeface="Times New Roman" panose="02020603050405020304" pitchFamily="18" charset="0"/>
                <a:ea typeface="等线" panose="02010600030101010101" pitchFamily="2" charset="-122"/>
              </a:rPr>
              <a:t>dtype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=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</a:rPr>
              <a:t>float32)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1471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9A757E2-78A8-48F2-B9F7-91873A08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执行计算图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4D3A86A-A142-4CA8-8625-EC89A83A2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52323"/>
          </a:xfrm>
        </p:spPr>
        <p:txBody>
          <a:bodyPr/>
          <a:lstStyle/>
          <a:p>
            <a:r>
              <a:rPr lang="zh-CN" altLang="en-US" dirty="0"/>
              <a:t>以下的代码创建了一个</a:t>
            </a:r>
            <a:r>
              <a:rPr lang="en-US" altLang="zh-CN" dirty="0"/>
              <a:t>Session </a:t>
            </a:r>
            <a:r>
              <a:rPr lang="zh-CN" altLang="en-US" dirty="0"/>
              <a:t>对象，然后调用</a:t>
            </a:r>
            <a:r>
              <a:rPr lang="en-US" altLang="zh-CN" dirty="0"/>
              <a:t>run </a:t>
            </a:r>
            <a:r>
              <a:rPr lang="zh-CN" altLang="en-US" dirty="0"/>
              <a:t>方法来运行节点</a:t>
            </a:r>
            <a:r>
              <a:rPr lang="en-US" altLang="zh-CN" dirty="0"/>
              <a:t>node1 </a:t>
            </a:r>
            <a:r>
              <a:rPr lang="zh-CN" altLang="en-US" dirty="0"/>
              <a:t>和</a:t>
            </a:r>
            <a:r>
              <a:rPr lang="en-US" altLang="zh-CN" dirty="0"/>
              <a:t>node2 </a:t>
            </a:r>
            <a:r>
              <a:rPr lang="zh-CN" altLang="en-US" dirty="0"/>
              <a:t>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1A5CDE8-2513-477B-85C4-C90307803230}"/>
              </a:ext>
            </a:extLst>
          </p:cNvPr>
          <p:cNvSpPr/>
          <p:nvPr/>
        </p:nvSpPr>
        <p:spPr>
          <a:xfrm>
            <a:off x="1097280" y="270643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sess</a:t>
            </a:r>
            <a:r>
              <a:rPr lang="en-US" altLang="zh-CN" sz="2400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400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tf</a:t>
            </a:r>
            <a:r>
              <a:rPr lang="en-US" altLang="zh-CN" sz="2400" kern="0" dirty="0" err="1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2400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Session</a:t>
            </a:r>
            <a:r>
              <a:rPr lang="en-US" altLang="zh-CN" sz="2400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b="1" kern="0" dirty="0">
                <a:solidFill>
                  <a:srgbClr val="008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sz="2400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sess</a:t>
            </a:r>
            <a:r>
              <a:rPr lang="en-US" altLang="zh-CN" sz="2400" kern="0" dirty="0" err="1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2400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run</a:t>
            </a:r>
            <a:r>
              <a:rPr lang="en-US" altLang="zh-CN" sz="2400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([node1, node2]))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0127C1CB-76C2-43A8-A14C-858030F5B564}"/>
              </a:ext>
            </a:extLst>
          </p:cNvPr>
          <p:cNvSpPr/>
          <p:nvPr/>
        </p:nvSpPr>
        <p:spPr>
          <a:xfrm>
            <a:off x="1097280" y="4100677"/>
            <a:ext cx="13805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[</a:t>
            </a:r>
            <a:r>
              <a:rPr lang="en-US" altLang="zh-CN" sz="2000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3.0</a:t>
            </a:r>
            <a:r>
              <a:rPr lang="en-US" altLang="zh-CN" sz="2000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4.0</a:t>
            </a:r>
            <a:r>
              <a:rPr lang="en-US" altLang="zh-CN" sz="2000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0776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FD22439-4322-42C0-8A1A-14006799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292EB72-ED11-400A-9C88-A1D83AA7B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66837"/>
          </a:xfrm>
        </p:spPr>
        <p:txBody>
          <a:bodyPr/>
          <a:lstStyle/>
          <a:p>
            <a:r>
              <a:rPr lang="zh-CN" altLang="en-US" dirty="0"/>
              <a:t>类似的，我们可以定义更加复杂一点的计算图，比如将两个节点相加，注意，相加这类的操作在计算图上也是以节点的形式体现的：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7F0B77E-9F54-45EC-8DE2-A3D65E47DCFE}"/>
              </a:ext>
            </a:extLst>
          </p:cNvPr>
          <p:cNvSpPr/>
          <p:nvPr/>
        </p:nvSpPr>
        <p:spPr>
          <a:xfrm>
            <a:off x="1036320" y="261257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node3 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tf</a:t>
            </a:r>
            <a:r>
              <a:rPr lang="en-US" altLang="zh-CN" kern="0" dirty="0" err="1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add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(node1, node2)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8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BA212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"node3:"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node3)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8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BA212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kern="0" dirty="0" err="1">
                <a:solidFill>
                  <a:srgbClr val="BA212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sess.run</a:t>
            </a:r>
            <a:r>
              <a:rPr lang="en-US" altLang="zh-CN" kern="0" dirty="0">
                <a:solidFill>
                  <a:srgbClr val="BA212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(node3):"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sess</a:t>
            </a:r>
            <a:r>
              <a:rPr lang="en-US" altLang="zh-CN" kern="0" dirty="0" err="1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run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(node3))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8EB3441-07DA-44B2-BCDA-D603F9397935}"/>
              </a:ext>
            </a:extLst>
          </p:cNvPr>
          <p:cNvSpPr/>
          <p:nvPr/>
        </p:nvSpPr>
        <p:spPr>
          <a:xfrm>
            <a:off x="1097280" y="42454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node3: Tensor(</a:t>
            </a:r>
            <a:r>
              <a:rPr lang="en-US" altLang="zh-CN" kern="0" dirty="0">
                <a:solidFill>
                  <a:srgbClr val="BA212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"Add:0"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shape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(), </a:t>
            </a:r>
            <a:r>
              <a:rPr lang="en-US" altLang="zh-CN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dtype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float32)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sess</a:t>
            </a:r>
            <a:r>
              <a:rPr lang="en-US" altLang="zh-CN" kern="0" dirty="0" err="1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run</a:t>
            </a:r>
            <a:r>
              <a:rPr lang="en-US" altLang="zh-CN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(node3): </a:t>
            </a:r>
            <a:r>
              <a:rPr lang="en-US" altLang="zh-CN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7.0</a:t>
            </a:r>
            <a:endParaRPr lang="zh-CN" altLang="en-US" dirty="0"/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xmlns="" id="{C36516C2-CAED-40FC-A67F-DC7EC069A7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972300" y="2678651"/>
            <a:ext cx="3530600" cy="171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2009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xmlns="" id="{2CCDF5A2-E59F-48A1-8559-A83498593A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7526020" y="2764488"/>
            <a:ext cx="43815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0035C3D-D071-4ADA-993A-CCE384CD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tf.placeholder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86F789C-BE28-4C67-990C-60CDC6F5C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810380"/>
          </a:xfrm>
        </p:spPr>
        <p:txBody>
          <a:bodyPr/>
          <a:lstStyle/>
          <a:p>
            <a:r>
              <a:rPr lang="zh-CN" altLang="en-US" dirty="0"/>
              <a:t>如果我们想使计算图接受外部的参数作为图的输入，我们需要使用</a:t>
            </a:r>
            <a:r>
              <a:rPr lang="en-US" altLang="zh-CN" dirty="0"/>
              <a:t>placeholder, </a:t>
            </a:r>
            <a:r>
              <a:rPr lang="zh-CN" altLang="en-US" dirty="0"/>
              <a:t>计算图中的 </a:t>
            </a:r>
            <a:r>
              <a:rPr lang="en-US" altLang="zh-CN" dirty="0"/>
              <a:t>placeholder </a:t>
            </a:r>
            <a:r>
              <a:rPr lang="zh-CN" altLang="en-US" dirty="0"/>
              <a:t>表示在运行的时候我们会对其进行赋值：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0678908-5B81-49FA-9AD4-26F97DD0BF5D}"/>
              </a:ext>
            </a:extLst>
          </p:cNvPr>
          <p:cNvSpPr/>
          <p:nvPr/>
        </p:nvSpPr>
        <p:spPr>
          <a:xfrm>
            <a:off x="1097280" y="2861474"/>
            <a:ext cx="8244114" cy="1605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a </a:t>
            </a:r>
            <a:r>
              <a:rPr lang="en-US" altLang="zh-CN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tf.placeholder(tf.float32)</a:t>
            </a:r>
            <a:b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b </a:t>
            </a:r>
            <a:r>
              <a:rPr lang="en-US" altLang="zh-CN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tf.placeholder(tf.float32)</a:t>
            </a:r>
            <a:b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adder_node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a </a:t>
            </a:r>
            <a:r>
              <a:rPr lang="en-US" altLang="zh-CN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+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b  </a:t>
            </a:r>
            <a:r>
              <a:rPr lang="en-US" altLang="zh-CN" i="1" dirty="0">
                <a:solidFill>
                  <a:srgbClr val="60A0B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 + provides a shortcut for </a:t>
            </a:r>
            <a:r>
              <a:rPr lang="en-US" altLang="zh-CN" i="1" dirty="0" err="1">
                <a:solidFill>
                  <a:srgbClr val="60A0B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tf.add</a:t>
            </a:r>
            <a:r>
              <a:rPr lang="en-US" altLang="zh-CN" i="1" dirty="0">
                <a:solidFill>
                  <a:srgbClr val="60A0B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(a, b)</a:t>
            </a:r>
          </a:p>
          <a:p>
            <a:pPr latinLnBrk="1">
              <a:spcAft>
                <a:spcPts val="1000"/>
              </a:spcAft>
            </a:pP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print(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sess.run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adder_node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{a: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b: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4.5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}))</a:t>
            </a:r>
            <a:b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print(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sess.run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adder_node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{a: 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], b: 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4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]}))</a:t>
            </a:r>
            <a:endParaRPr lang="zh-CN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0A6DAE2-EC77-4291-BC7D-D509149921ED}"/>
              </a:ext>
            </a:extLst>
          </p:cNvPr>
          <p:cNvSpPr/>
          <p:nvPr/>
        </p:nvSpPr>
        <p:spPr>
          <a:xfrm>
            <a:off x="1097280" y="46724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7.5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[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3.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7.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]</a:t>
            </a:r>
            <a:endParaRPr lang="zh-CN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169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凸函数</a:t>
            </a:r>
          </a:p>
        </p:txBody>
      </p:sp>
      <p:pic>
        <p:nvPicPr>
          <p:cNvPr id="4" name="Picture 2" descr="C:\360安全浏览器下载\20110413193707-180738911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0644" y="2007668"/>
            <a:ext cx="4259035" cy="41478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5175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xmlns="" id="{B01733C3-0B2E-4C4D-B089-AFA34FC1AC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721930" y="1924220"/>
            <a:ext cx="4089400" cy="402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4574D03-BA41-485F-BFD6-F888BB5BB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tf.placeholder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837FB43-1A5A-4AE9-BFF9-FDF5C9A6D468}"/>
              </a:ext>
            </a:extLst>
          </p:cNvPr>
          <p:cNvSpPr/>
          <p:nvPr/>
        </p:nvSpPr>
        <p:spPr>
          <a:xfrm>
            <a:off x="1097279" y="2089834"/>
            <a:ext cx="62759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add_and_triple</a:t>
            </a:r>
            <a:r>
              <a:rPr lang="en-US" altLang="zh-CN" sz="2400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400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adder_node</a:t>
            </a:r>
            <a:r>
              <a:rPr lang="en-US" altLang="zh-CN" sz="2400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2400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b="1" kern="0" dirty="0">
                <a:solidFill>
                  <a:srgbClr val="008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sz="2400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sess</a:t>
            </a:r>
            <a:r>
              <a:rPr lang="en-US" altLang="zh-CN" sz="2400" kern="0" dirty="0" err="1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2400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run</a:t>
            </a:r>
            <a:r>
              <a:rPr lang="en-US" altLang="zh-CN" sz="2400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add_and_triple</a:t>
            </a:r>
            <a:r>
              <a:rPr lang="en-US" altLang="zh-CN" sz="2400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{a: </a:t>
            </a:r>
            <a:r>
              <a:rPr lang="en-US" altLang="zh-CN" sz="2400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400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b: </a:t>
            </a:r>
            <a:r>
              <a:rPr lang="en-US" altLang="zh-CN" sz="2400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4.5</a:t>
            </a:r>
            <a:r>
              <a:rPr lang="en-US" altLang="zh-CN" sz="2400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}))</a:t>
            </a:r>
            <a:endParaRPr lang="zh-CN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2A78094F-4AD5-4F55-A7DE-A7BD34859BA1}"/>
              </a:ext>
            </a:extLst>
          </p:cNvPr>
          <p:cNvSpPr/>
          <p:nvPr/>
        </p:nvSpPr>
        <p:spPr>
          <a:xfrm>
            <a:off x="1244377" y="324433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0" dirty="0">
                <a:solidFill>
                  <a:srgbClr val="666666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22.5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96509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D644AFD-BDAC-4931-AF09-8A410666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tf.Variable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9425DD2-8745-4F86-B590-791F980A9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868437"/>
          </a:xfrm>
        </p:spPr>
        <p:txBody>
          <a:bodyPr/>
          <a:lstStyle/>
          <a:p>
            <a:r>
              <a:rPr lang="zh-CN" altLang="en-US" dirty="0"/>
              <a:t>对于建立的模型除了能够根据给定的输入产生输出以外，我们还希望能够不断调整模型内部的参数，改进模型表现。</a:t>
            </a:r>
            <a:r>
              <a:rPr lang="en-US" altLang="zh-CN" dirty="0"/>
              <a:t>tf.Variable </a:t>
            </a:r>
            <a:r>
              <a:rPr lang="zh-CN" altLang="en-US" dirty="0"/>
              <a:t>允许我们为计算图增加可训练</a:t>
            </a:r>
            <a:r>
              <a:rPr lang="en-US" altLang="zh-CN" dirty="0"/>
              <a:t>(trainable)</a:t>
            </a:r>
            <a:r>
              <a:rPr lang="zh-CN" altLang="en-US" dirty="0"/>
              <a:t>参数。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857C385E-FC0E-43FB-B227-A6700E4E5218}"/>
              </a:ext>
            </a:extLst>
          </p:cNvPr>
          <p:cNvSpPr/>
          <p:nvPr/>
        </p:nvSpPr>
        <p:spPr>
          <a:xfrm>
            <a:off x="1097280" y="2943501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W </a:t>
            </a:r>
            <a:r>
              <a:rPr lang="en-US" altLang="zh-CN" sz="2000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 tf.Variable([.</a:t>
            </a:r>
            <a:r>
              <a:rPr lang="en-US" altLang="zh-CN" sz="2000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], </a:t>
            </a:r>
            <a:r>
              <a:rPr lang="en-US" altLang="zh-CN" sz="20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dtype</a:t>
            </a:r>
            <a:r>
              <a:rPr lang="en-US" altLang="zh-CN" sz="2000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tf.float32)</a:t>
            </a:r>
            <a:b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b </a:t>
            </a:r>
            <a:r>
              <a:rPr lang="en-US" altLang="zh-CN" sz="2000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 tf.Variable([</a:t>
            </a:r>
            <a:r>
              <a:rPr lang="en-US" altLang="zh-CN" sz="2000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-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altLang="zh-CN" sz="2000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], </a:t>
            </a:r>
            <a:r>
              <a:rPr lang="en-US" altLang="zh-CN" sz="20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dtype</a:t>
            </a:r>
            <a:r>
              <a:rPr lang="en-US" altLang="zh-CN" sz="2000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tf.float32)</a:t>
            </a:r>
            <a:b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x </a:t>
            </a:r>
            <a:r>
              <a:rPr lang="en-US" altLang="zh-CN" sz="2000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 tf.placeholder(tf.float32)</a:t>
            </a:r>
            <a:b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20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linear_model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 W</a:t>
            </a:r>
            <a:r>
              <a:rPr lang="en-US" altLang="zh-CN" sz="2000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x </a:t>
            </a:r>
            <a:r>
              <a:rPr lang="en-US" altLang="zh-CN" sz="2000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+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 b</a:t>
            </a:r>
            <a:endParaRPr lang="zh-CN" altLang="zh-CN" sz="20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E1E858F5-032F-473F-AC3E-0A14E8200DF5}"/>
              </a:ext>
            </a:extLst>
          </p:cNvPr>
          <p:cNvSpPr/>
          <p:nvPr/>
        </p:nvSpPr>
        <p:spPr>
          <a:xfrm>
            <a:off x="1097279" y="4571778"/>
            <a:ext cx="10058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在使用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的时候要对初始值进行设定，并且对数据类型也要做出规定。</a:t>
            </a:r>
          </a:p>
        </p:txBody>
      </p:sp>
    </p:spTree>
    <p:extLst>
      <p:ext uri="{BB962C8B-B14F-4D97-AF65-F5344CB8AC3E}">
        <p14:creationId xmlns:p14="http://schemas.microsoft.com/office/powerpoint/2010/main" val="770845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3E1BE46-969A-4BC6-A7AB-991DCF54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tf.Variable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361F52B-4EBA-47EC-AA67-9755C178B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66837"/>
          </a:xfrm>
        </p:spPr>
        <p:txBody>
          <a:bodyPr/>
          <a:lstStyle/>
          <a:p>
            <a:r>
              <a:rPr lang="zh-CN" altLang="en-US" dirty="0"/>
              <a:t>常量在调用 </a:t>
            </a:r>
            <a:r>
              <a:rPr lang="en-US" altLang="zh-CN" dirty="0" err="1"/>
              <a:t>tf.constant</a:t>
            </a:r>
            <a:r>
              <a:rPr lang="en-US" altLang="zh-CN" dirty="0"/>
              <a:t> </a:t>
            </a:r>
            <a:r>
              <a:rPr lang="zh-CN" altLang="en-US" dirty="0"/>
              <a:t>的时候就已经初始化了，但是当调用</a:t>
            </a:r>
            <a:r>
              <a:rPr lang="en-US" altLang="zh-CN" dirty="0"/>
              <a:t>tf.Variable </a:t>
            </a:r>
            <a:r>
              <a:rPr lang="zh-CN" altLang="en-US" dirty="0"/>
              <a:t>的时候，</a:t>
            </a:r>
            <a:r>
              <a:rPr lang="en-US" altLang="zh-CN" dirty="0"/>
              <a:t>variable</a:t>
            </a:r>
            <a:r>
              <a:rPr lang="zh-CN" altLang="en-US" dirty="0"/>
              <a:t>是没有初始化的，必须显式地运行一个操作来初始化变量：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C02FBA3-D21C-42D4-B299-BCFBCAABB690}"/>
              </a:ext>
            </a:extLst>
          </p:cNvPr>
          <p:cNvSpPr/>
          <p:nvPr/>
        </p:nvSpPr>
        <p:spPr>
          <a:xfrm>
            <a:off x="1097280" y="298532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sz="20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init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tf.global_variables_initializer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()</a:t>
            </a:r>
            <a:b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20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sess.run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init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D0E2A317-9234-47BD-B9D0-03BCAE2F34D2}"/>
              </a:ext>
            </a:extLst>
          </p:cNvPr>
          <p:cNvSpPr/>
          <p:nvPr/>
        </p:nvSpPr>
        <p:spPr>
          <a:xfrm>
            <a:off x="1097280" y="3693215"/>
            <a:ext cx="6955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print(</a:t>
            </a:r>
            <a:r>
              <a:rPr lang="en-US" altLang="zh-CN" sz="20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sess.run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linear_model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, {x: [</a:t>
            </a:r>
            <a:r>
              <a:rPr lang="en-US" altLang="zh-CN" sz="2000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4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]}))</a:t>
            </a:r>
            <a:endParaRPr lang="zh-CN" altLang="zh-CN" sz="20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9BBF956-C7C2-4F88-BDD6-A8FBAF717735}"/>
              </a:ext>
            </a:extLst>
          </p:cNvPr>
          <p:cNvSpPr/>
          <p:nvPr/>
        </p:nvSpPr>
        <p:spPr>
          <a:xfrm>
            <a:off x="1097280" y="4589193"/>
            <a:ext cx="6955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[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0.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        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0.30000001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0.60000002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0.90000004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]</a:t>
            </a:r>
            <a:endParaRPr lang="zh-CN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803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6A1BB14-DC75-4BF7-95B9-74699CEC1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损失函数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675A1BE-F3F2-4E15-A9EF-4C517616F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105284"/>
          </a:xfrm>
        </p:spPr>
        <p:txBody>
          <a:bodyPr/>
          <a:lstStyle/>
          <a:p>
            <a:r>
              <a:rPr lang="zh-CN" altLang="en-US" dirty="0"/>
              <a:t>到这一步为止，我们已经创建了一个模型，但是我们还无法判断模型的好坏，因此我们需要定义另一个</a:t>
            </a:r>
            <a:r>
              <a:rPr lang="en-US" altLang="zh-CN" dirty="0"/>
              <a:t>placeholder y </a:t>
            </a:r>
            <a:r>
              <a:rPr lang="zh-CN" altLang="en-US" dirty="0"/>
              <a:t>，表示我们期望模型的输出，我们还需要定义损失函数，这里我们使用标准的线性回归模型，损失函数就使用均方误差</a:t>
            </a:r>
            <a:r>
              <a:rPr lang="en-US" altLang="zh-CN" dirty="0"/>
              <a:t>:</a:t>
            </a:r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B5A46B8-5C02-43F6-9D4C-51681B1A7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190" y="2815127"/>
            <a:ext cx="3847619" cy="8952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753844C-0132-4AF9-8E52-EB3127759760}"/>
              </a:ext>
            </a:extLst>
          </p:cNvPr>
          <p:cNvSpPr/>
          <p:nvPr/>
        </p:nvSpPr>
        <p:spPr>
          <a:xfrm>
            <a:off x="1097279" y="3906983"/>
            <a:ext cx="9639993" cy="241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y </a:t>
            </a:r>
            <a:r>
              <a:rPr lang="en-US" altLang="zh-CN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tf.placeholder(tf.float32)</a:t>
            </a:r>
            <a:b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squared_deltas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tf.square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linear_model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-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y)</a:t>
            </a:r>
            <a:b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loss </a:t>
            </a:r>
            <a:r>
              <a:rPr lang="en-US" altLang="zh-CN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tf.reduce_mean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squared_deltas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b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print(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sess.run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(loss, {x: 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4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], y: 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-1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-2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-3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]}))</a:t>
            </a:r>
          </a:p>
          <a:p>
            <a:pPr latinLnBrk="1">
              <a:spcAft>
                <a:spcPts val="1000"/>
              </a:spcAft>
            </a:pPr>
            <a:endParaRPr lang="en-US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5.915</a:t>
            </a:r>
            <a:endParaRPr lang="zh-CN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endParaRPr lang="zh-CN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019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9F8DD0D-31D9-4C78-AFA9-E2C14C336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tf.assign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9F2ACEA-E9B6-463F-8D0D-7D9F5A544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7139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tf.Variable </a:t>
            </a:r>
            <a:r>
              <a:rPr lang="zh-CN" altLang="en-US" dirty="0"/>
              <a:t>的值可以通过</a:t>
            </a:r>
            <a:r>
              <a:rPr lang="en-US" altLang="zh-CN" dirty="0" err="1"/>
              <a:t>tf.assign</a:t>
            </a:r>
            <a:r>
              <a:rPr lang="en-US" altLang="zh-CN" dirty="0"/>
              <a:t> </a:t>
            </a:r>
            <a:r>
              <a:rPr lang="zh-CN" altLang="en-US" dirty="0"/>
              <a:t>操作来进行更改，比如：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1A5073BC-83B5-4D2B-ABA6-43A138FFA8D9}"/>
              </a:ext>
            </a:extLst>
          </p:cNvPr>
          <p:cNvSpPr/>
          <p:nvPr/>
        </p:nvSpPr>
        <p:spPr>
          <a:xfrm>
            <a:off x="1097280" y="2333197"/>
            <a:ext cx="1005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fixW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tf.assign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(W, [</a:t>
            </a:r>
            <a:r>
              <a:rPr lang="en-US" altLang="zh-CN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-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1.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])</a:t>
            </a:r>
            <a:b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fixb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tf.assign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(b, 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1.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])</a:t>
            </a:r>
            <a:b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sess.run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([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fixW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fixb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])</a:t>
            </a:r>
            <a:b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print(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sess.run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(loss, {x: 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4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], y: 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-1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-2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-3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]}))</a:t>
            </a:r>
            <a:endParaRPr lang="zh-CN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DA60396-4F3B-4862-B5AE-2760D1CC5827}"/>
              </a:ext>
            </a:extLst>
          </p:cNvPr>
          <p:cNvSpPr/>
          <p:nvPr/>
        </p:nvSpPr>
        <p:spPr>
          <a:xfrm>
            <a:off x="1097280" y="3840080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0.0</a:t>
            </a:r>
            <a:endParaRPr lang="zh-CN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7943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9095AACA-872C-4681-8EBB-FC4C1C65A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tf.train API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49D2652F-446D-4472-9341-6DADA99ED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890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DE572B6-728D-4A18-8891-D694639A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tf.train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EF71364-1F2B-44FB-81B4-D7137E19D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49982"/>
          </a:xfrm>
        </p:spPr>
        <p:txBody>
          <a:bodyPr/>
          <a:lstStyle/>
          <a:p>
            <a:r>
              <a:rPr lang="en-US" altLang="zh-CN" dirty="0"/>
              <a:t>TensorFlow </a:t>
            </a:r>
            <a:r>
              <a:rPr lang="zh-CN" altLang="en-US" dirty="0"/>
              <a:t>中 </a:t>
            </a:r>
            <a:r>
              <a:rPr lang="en-US" altLang="zh-CN" dirty="0"/>
              <a:t>tf.train API </a:t>
            </a:r>
            <a:r>
              <a:rPr lang="zh-CN" altLang="en-US" dirty="0"/>
              <a:t>提供了多种用于模型训练的类和函数，包括各种常见优化算法，梯度计算，梯度剪裁等。这里我们使用</a:t>
            </a:r>
            <a:r>
              <a:rPr lang="en-US" altLang="zh-CN" dirty="0"/>
              <a:t>tf.train </a:t>
            </a:r>
            <a:r>
              <a:rPr lang="zh-CN" altLang="en-US" dirty="0"/>
              <a:t>中的</a:t>
            </a:r>
            <a:r>
              <a:rPr lang="en-US" altLang="zh-CN" dirty="0"/>
              <a:t>optimizer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A5AB3C6-BAC6-4AEF-8FF0-3F1D73EF7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863" y="2485202"/>
            <a:ext cx="6079233" cy="379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743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2A9A340-62AC-422A-8113-199C1763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tf.train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3F095EB-1647-4373-AE05-58B7709C8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000705"/>
          </a:xfrm>
        </p:spPr>
        <p:txBody>
          <a:bodyPr/>
          <a:lstStyle/>
          <a:p>
            <a:r>
              <a:rPr lang="en-US" altLang="zh-CN" dirty="0"/>
              <a:t>optimizer </a:t>
            </a:r>
            <a:r>
              <a:rPr lang="zh-CN" altLang="en-US" dirty="0"/>
              <a:t>会对模型中的变量进行调整，最终使得损失函数的值尽可能的小。最简单的 </a:t>
            </a:r>
            <a:r>
              <a:rPr lang="en-US" altLang="zh-CN" dirty="0"/>
              <a:t>optimizer </a:t>
            </a:r>
            <a:r>
              <a:rPr lang="zh-CN" altLang="en-US" dirty="0"/>
              <a:t>就是梯度下降，一般来讲，手动求导是十分的枯燥且容易出错的，在</a:t>
            </a:r>
            <a:r>
              <a:rPr lang="en-US" altLang="zh-CN" dirty="0"/>
              <a:t>TensorFlow</a:t>
            </a:r>
            <a:r>
              <a:rPr lang="zh-CN" altLang="en-US" dirty="0"/>
              <a:t>中提供了</a:t>
            </a:r>
            <a:r>
              <a:rPr lang="en-US" altLang="zh-CN" dirty="0" err="1"/>
              <a:t>tf.gradients</a:t>
            </a:r>
            <a:r>
              <a:rPr lang="en-US" altLang="zh-CN" dirty="0"/>
              <a:t> </a:t>
            </a:r>
            <a:r>
              <a:rPr lang="zh-CN" altLang="en-US" dirty="0"/>
              <a:t>来及进行微分，一般</a:t>
            </a:r>
            <a:r>
              <a:rPr lang="en-US" altLang="zh-CN" dirty="0"/>
              <a:t>optimizer</a:t>
            </a:r>
            <a:r>
              <a:rPr lang="zh-CN" altLang="en-US" dirty="0"/>
              <a:t>都已经包含了这一步操作。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2AB47EF-31B2-450A-B901-BFF8D302CA73}"/>
              </a:ext>
            </a:extLst>
          </p:cNvPr>
          <p:cNvSpPr/>
          <p:nvPr/>
        </p:nvSpPr>
        <p:spPr>
          <a:xfrm>
            <a:off x="1097280" y="2954813"/>
            <a:ext cx="10058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optimizer </a:t>
            </a:r>
            <a:r>
              <a:rPr lang="en-US" altLang="zh-CN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tf.train.GradientDescentOptimizer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0.01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b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train </a:t>
            </a:r>
            <a:r>
              <a:rPr lang="en-US" altLang="zh-CN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optimizer.minimize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(loss)</a:t>
            </a:r>
            <a:b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sess.run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init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) </a:t>
            </a:r>
            <a:r>
              <a:rPr lang="en-US" altLang="zh-CN" i="1" dirty="0">
                <a:solidFill>
                  <a:srgbClr val="60A0B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 reset values to incorrect defaults.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b="1" dirty="0">
                <a:solidFill>
                  <a:srgbClr val="00702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for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2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range(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):</a:t>
            </a:r>
            <a:b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sess.run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(train, {x: 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4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], y: 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-1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-2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-3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]})</a:t>
            </a:r>
            <a:b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print(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sess.run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([W, b]))</a:t>
            </a:r>
            <a:endParaRPr lang="zh-CN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6D7BC744-9939-4230-8233-8B276315DC22}"/>
              </a:ext>
            </a:extLst>
          </p:cNvPr>
          <p:cNvSpPr/>
          <p:nvPr/>
        </p:nvSpPr>
        <p:spPr>
          <a:xfrm>
            <a:off x="1097280" y="5052622"/>
            <a:ext cx="1005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[array([</a:t>
            </a:r>
            <a:r>
              <a:rPr lang="en-US" altLang="zh-CN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-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0.9999969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], 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dtype</a:t>
            </a:r>
            <a:r>
              <a:rPr lang="en-US" altLang="zh-CN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float32), array([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0.99999082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], 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dtype</a:t>
            </a:r>
            <a:r>
              <a:rPr lang="en-US" altLang="zh-CN" dirty="0">
                <a:solidFill>
                  <a:srgbClr val="6666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float32)]</a:t>
            </a:r>
            <a:endParaRPr lang="zh-CN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1374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5E22061-EEA4-462D-B33D-B4E8BC98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对应的计算图</a:t>
            </a:r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xmlns="" id="{4F5E40A5-B48A-48BB-92D8-C9D9AB8385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128870" y="1882132"/>
            <a:ext cx="5995219" cy="430371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65065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梯度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755091" y="3314501"/>
          <a:ext cx="2880371" cy="121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3" name="公式" r:id="rId3" imgW="1079500" imgH="457200" progId="Equation.3">
                  <p:embed/>
                </p:oleObj>
              </mc:Choice>
              <mc:Fallback>
                <p:oleObj name="公式" r:id="rId3" imgW="1079500" imgH="457200" progId="Equation.3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091" y="3314501"/>
                        <a:ext cx="2880371" cy="121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755089" y="1866085"/>
          <a:ext cx="6733339" cy="1121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4" name="公式" r:id="rId5" imgW="2743200" imgH="457200" progId="Equation.3">
                  <p:embed/>
                </p:oleObj>
              </mc:Choice>
              <mc:Fallback>
                <p:oleObj name="公式" r:id="rId5" imgW="2743200" imgH="457200" progId="Equation.3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5089" y="1866085"/>
                        <a:ext cx="6733339" cy="11216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bject 2"/>
          <p:cNvSpPr/>
          <p:nvPr/>
        </p:nvSpPr>
        <p:spPr>
          <a:xfrm>
            <a:off x="6911385" y="2814430"/>
            <a:ext cx="4757138" cy="34298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11" name="object 6"/>
          <p:cNvSpPr/>
          <p:nvPr/>
        </p:nvSpPr>
        <p:spPr>
          <a:xfrm>
            <a:off x="7799326" y="5185752"/>
            <a:ext cx="288713" cy="369332"/>
          </a:xfrm>
          <a:custGeom>
            <a:avLst/>
            <a:gdLst/>
            <a:ahLst/>
            <a:cxnLst/>
            <a:rect l="l" t="t" r="r" b="b"/>
            <a:pathLst>
              <a:path w="216535" h="215264">
                <a:moveTo>
                  <a:pt x="108102" y="0"/>
                </a:moveTo>
                <a:lnTo>
                  <a:pt x="65995" y="8474"/>
                </a:lnTo>
                <a:lnTo>
                  <a:pt x="31637" y="31512"/>
                </a:lnTo>
                <a:lnTo>
                  <a:pt x="8485" y="65654"/>
                </a:lnTo>
                <a:lnTo>
                  <a:pt x="11" y="107258"/>
                </a:lnTo>
                <a:lnTo>
                  <a:pt x="0" y="107751"/>
                </a:lnTo>
                <a:lnTo>
                  <a:pt x="1024" y="122288"/>
                </a:lnTo>
                <a:lnTo>
                  <a:pt x="14867" y="161822"/>
                </a:lnTo>
                <a:lnTo>
                  <a:pt x="42204" y="192561"/>
                </a:lnTo>
                <a:lnTo>
                  <a:pt x="79612" y="211056"/>
                </a:lnTo>
                <a:lnTo>
                  <a:pt x="108456" y="214883"/>
                </a:lnTo>
                <a:lnTo>
                  <a:pt x="123121" y="213872"/>
                </a:lnTo>
                <a:lnTo>
                  <a:pt x="162977" y="200122"/>
                </a:lnTo>
                <a:lnTo>
                  <a:pt x="193939" y="172970"/>
                </a:lnTo>
                <a:lnTo>
                  <a:pt x="212556" y="135849"/>
                </a:lnTo>
                <a:lnTo>
                  <a:pt x="216407" y="107258"/>
                </a:lnTo>
                <a:lnTo>
                  <a:pt x="215398" y="92706"/>
                </a:lnTo>
                <a:lnTo>
                  <a:pt x="201585" y="53128"/>
                </a:lnTo>
                <a:lnTo>
                  <a:pt x="174271" y="22352"/>
                </a:lnTo>
                <a:lnTo>
                  <a:pt x="136901" y="3832"/>
                </a:lnTo>
                <a:lnTo>
                  <a:pt x="1081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cxnSp>
        <p:nvCxnSpPr>
          <p:cNvPr id="4" name="直线箭头连接符 3"/>
          <p:cNvCxnSpPr/>
          <p:nvPr/>
        </p:nvCxnSpPr>
        <p:spPr>
          <a:xfrm flipV="1">
            <a:off x="8041431" y="4827853"/>
            <a:ext cx="382944" cy="3889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461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泰勒级数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919258" y="1745018"/>
          <a:ext cx="10356117" cy="1010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2" name="公式" r:id="rId3" imgW="4559300" imgH="444500" progId="Equation.3">
                  <p:embed/>
                </p:oleObj>
              </mc:Choice>
              <mc:Fallback>
                <p:oleObj name="公式" r:id="rId3" imgW="4559300" imgH="44450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258" y="1745018"/>
                        <a:ext cx="10356117" cy="101089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co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952" y="2992090"/>
            <a:ext cx="6043379" cy="33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25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线性代数</a:t>
            </a:r>
          </a:p>
        </p:txBody>
      </p:sp>
      <p:cxnSp>
        <p:nvCxnSpPr>
          <p:cNvPr id="29" name="直接箭头连接符 4"/>
          <p:cNvCxnSpPr/>
          <p:nvPr/>
        </p:nvCxnSpPr>
        <p:spPr>
          <a:xfrm>
            <a:off x="1147329" y="4817167"/>
            <a:ext cx="1136487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20"/>
          <p:cNvGrpSpPr/>
          <p:nvPr/>
        </p:nvGrpSpPr>
        <p:grpSpPr>
          <a:xfrm>
            <a:off x="3905235" y="2857489"/>
            <a:ext cx="1941144" cy="2095515"/>
            <a:chOff x="4286248" y="2214554"/>
            <a:chExt cx="1455858" cy="1571636"/>
          </a:xfrm>
        </p:grpSpPr>
        <p:cxnSp>
          <p:nvCxnSpPr>
            <p:cNvPr id="32" name="直接箭头连接符 8"/>
            <p:cNvCxnSpPr/>
            <p:nvPr/>
          </p:nvCxnSpPr>
          <p:spPr>
            <a:xfrm>
              <a:off x="4286248" y="3714752"/>
              <a:ext cx="1071570" cy="71438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9"/>
            <p:cNvCxnSpPr/>
            <p:nvPr/>
          </p:nvCxnSpPr>
          <p:spPr>
            <a:xfrm flipV="1">
              <a:off x="4714876" y="3214686"/>
              <a:ext cx="1027230" cy="169082"/>
            </a:xfrm>
            <a:prstGeom prst="straightConnector1">
              <a:avLst/>
            </a:prstGeom>
            <a:ln w="603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10"/>
            <p:cNvCxnSpPr/>
            <p:nvPr/>
          </p:nvCxnSpPr>
          <p:spPr>
            <a:xfrm rot="5400000" flipH="1" flipV="1">
              <a:off x="4393405" y="2893215"/>
              <a:ext cx="571504" cy="214314"/>
            </a:xfrm>
            <a:prstGeom prst="straightConnector1">
              <a:avLst/>
            </a:prstGeom>
            <a:ln w="603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14"/>
            <p:cNvCxnSpPr/>
            <p:nvPr/>
          </p:nvCxnSpPr>
          <p:spPr>
            <a:xfrm rot="5400000" flipH="1" flipV="1">
              <a:off x="4501356" y="2713826"/>
              <a:ext cx="1000132" cy="1588"/>
            </a:xfrm>
            <a:prstGeom prst="straightConnector1">
              <a:avLst/>
            </a:prstGeom>
            <a:ln w="6032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16"/>
          <p:cNvSpPr txBox="1"/>
          <p:nvPr/>
        </p:nvSpPr>
        <p:spPr>
          <a:xfrm>
            <a:off x="968288" y="5604193"/>
            <a:ext cx="228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一维</a:t>
            </a:r>
          </a:p>
        </p:txBody>
      </p:sp>
      <p:sp>
        <p:nvSpPr>
          <p:cNvPr id="37" name="TextBox 17"/>
          <p:cNvSpPr txBox="1"/>
          <p:nvPr/>
        </p:nvSpPr>
        <p:spPr>
          <a:xfrm>
            <a:off x="3809984" y="5524513"/>
            <a:ext cx="1809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在平面中的是二维向量</a:t>
            </a: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256" y="2172314"/>
            <a:ext cx="4180811" cy="3048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TextBox 21"/>
          <p:cNvSpPr txBox="1"/>
          <p:nvPr/>
        </p:nvSpPr>
        <p:spPr>
          <a:xfrm>
            <a:off x="7410707" y="5601337"/>
            <a:ext cx="4171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生活中的向量是三维的</a:t>
            </a: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/>
          </p:nvPr>
        </p:nvGraphicFramePr>
        <p:xfrm>
          <a:off x="2299919" y="1801537"/>
          <a:ext cx="433872" cy="802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1" name="公式" r:id="rId4" imgW="253800" imgH="469800" progId="Equation.3">
                  <p:embed/>
                </p:oleObj>
              </mc:Choice>
              <mc:Fallback>
                <p:oleObj name="公式" r:id="rId4" imgW="253800" imgH="469800" progId="Equation.3">
                  <p:embed/>
                  <p:pic>
                    <p:nvPicPr>
                      <p:cNvPr id="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9919" y="1801537"/>
                        <a:ext cx="433872" cy="8026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/>
          </p:nvPr>
        </p:nvGraphicFramePr>
        <p:xfrm>
          <a:off x="3051080" y="1786004"/>
          <a:ext cx="592881" cy="1124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2" name="公式" r:id="rId6" imgW="368280" imgH="698400" progId="Equation.3">
                  <p:embed/>
                </p:oleObj>
              </mc:Choice>
              <mc:Fallback>
                <p:oleObj name="公式" r:id="rId6" imgW="368280" imgH="698400" progId="Equation.3">
                  <p:embed/>
                  <p:pic>
                    <p:nvPicPr>
                      <p:cNvPr id="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1080" y="1786004"/>
                        <a:ext cx="592881" cy="11244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716440" y="1739404"/>
            <a:ext cx="1143262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733" dirty="0"/>
              <a:t>向量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55698771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自定义 1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000000"/>
      </a:accent1>
      <a:accent2>
        <a:srgbClr val="1C1C1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1162</TotalTime>
  <Words>1586</Words>
  <Application>Microsoft Macintosh PowerPoint</Application>
  <PresentationFormat>宽屏</PresentationFormat>
  <Paragraphs>248</Paragraphs>
  <Slides>68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68</vt:i4>
      </vt:variant>
    </vt:vector>
  </HeadingPairs>
  <TitlesOfParts>
    <vt:vector size="80" baseType="lpstr">
      <vt:lpstr>Calibri</vt:lpstr>
      <vt:lpstr>Calibri Light</vt:lpstr>
      <vt:lpstr>Cambria Math</vt:lpstr>
      <vt:lpstr>Consolas</vt:lpstr>
      <vt:lpstr>Times New Roman</vt:lpstr>
      <vt:lpstr>Wingdings</vt:lpstr>
      <vt:lpstr>等线</vt:lpstr>
      <vt:lpstr>宋体</vt:lpstr>
      <vt:lpstr>Arial</vt:lpstr>
      <vt:lpstr>回顾</vt:lpstr>
      <vt:lpstr>公式</vt:lpstr>
      <vt:lpstr>Equation</vt:lpstr>
      <vt:lpstr>主要内容</vt:lpstr>
      <vt:lpstr>数学基础知识</vt:lpstr>
      <vt:lpstr>高数</vt:lpstr>
      <vt:lpstr>高数</vt:lpstr>
      <vt:lpstr>高数</vt:lpstr>
      <vt:lpstr>凸函数</vt:lpstr>
      <vt:lpstr>梯度</vt:lpstr>
      <vt:lpstr>泰勒级数</vt:lpstr>
      <vt:lpstr>线性代数</vt:lpstr>
      <vt:lpstr>线性代数</vt:lpstr>
      <vt:lpstr>线性代数</vt:lpstr>
      <vt:lpstr>线性代数</vt:lpstr>
      <vt:lpstr>线性代数</vt:lpstr>
      <vt:lpstr>线性代数</vt:lpstr>
      <vt:lpstr>线性代数</vt:lpstr>
      <vt:lpstr>线性代数</vt:lpstr>
      <vt:lpstr>概率论</vt:lpstr>
      <vt:lpstr>概率论</vt:lpstr>
      <vt:lpstr>练习</vt:lpstr>
      <vt:lpstr>Numpy</vt:lpstr>
      <vt:lpstr>Matplotlib</vt:lpstr>
      <vt:lpstr>机器学习理论知识</vt:lpstr>
      <vt:lpstr>什么是机器学习</vt:lpstr>
      <vt:lpstr>什么是机器学习</vt:lpstr>
      <vt:lpstr>用途</vt:lpstr>
      <vt:lpstr>学习类型</vt:lpstr>
      <vt:lpstr>机器学习基本问题</vt:lpstr>
      <vt:lpstr>机器学习基本问题</vt:lpstr>
      <vt:lpstr>学习方法</vt:lpstr>
      <vt:lpstr>梯度下降</vt:lpstr>
      <vt:lpstr>梯度下降</vt:lpstr>
      <vt:lpstr>泰勒公式</vt:lpstr>
      <vt:lpstr>Logistic Regression</vt:lpstr>
      <vt:lpstr>PowerPoint 演示文稿</vt:lpstr>
      <vt:lpstr>PowerPoint 演示文稿</vt:lpstr>
      <vt:lpstr>PowerPoint 演示文稿</vt:lpstr>
      <vt:lpstr>Cost Function</vt:lpstr>
      <vt:lpstr>如何选择Cost Function</vt:lpstr>
      <vt:lpstr>梯度下降</vt:lpstr>
      <vt:lpstr>梯度下降</vt:lpstr>
      <vt:lpstr>梯度下降</vt:lpstr>
      <vt:lpstr>TensorFlow 基础</vt:lpstr>
      <vt:lpstr>主要内容</vt:lpstr>
      <vt:lpstr>TensorFlow 简介</vt:lpstr>
      <vt:lpstr>常见深度学习框架</vt:lpstr>
      <vt:lpstr>TensorFlow 介绍</vt:lpstr>
      <vt:lpstr>使用TensorFlow的公司</vt:lpstr>
      <vt:lpstr>为什么选择TensorFlow</vt:lpstr>
      <vt:lpstr>TensorFlow Core 用法</vt:lpstr>
      <vt:lpstr>Tensor</vt:lpstr>
      <vt:lpstr>TensorFlow Core</vt:lpstr>
      <vt:lpstr>导入 TensorFlow</vt:lpstr>
      <vt:lpstr>计算图</vt:lpstr>
      <vt:lpstr>计算图</vt:lpstr>
      <vt:lpstr>计算图</vt:lpstr>
      <vt:lpstr>建立计算图</vt:lpstr>
      <vt:lpstr>执行计算图</vt:lpstr>
      <vt:lpstr>计算图</vt:lpstr>
      <vt:lpstr>tf.placeholder</vt:lpstr>
      <vt:lpstr>tf.placeholder</vt:lpstr>
      <vt:lpstr>tf.Variable</vt:lpstr>
      <vt:lpstr>tf.Variable</vt:lpstr>
      <vt:lpstr>损失函数</vt:lpstr>
      <vt:lpstr>tf.assign</vt:lpstr>
      <vt:lpstr>tf.train API</vt:lpstr>
      <vt:lpstr>tf.train</vt:lpstr>
      <vt:lpstr>tf.train</vt:lpstr>
      <vt:lpstr>对应的计算图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利用 TensorFlow 搭建数字识别系统</dc:title>
  <dc:creator>Yue Yu</dc:creator>
  <cp:lastModifiedBy>Microsoft Office 用户</cp:lastModifiedBy>
  <cp:revision>127</cp:revision>
  <dcterms:created xsi:type="dcterms:W3CDTF">2017-12-06T07:18:04Z</dcterms:created>
  <dcterms:modified xsi:type="dcterms:W3CDTF">2018-02-05T07:54:40Z</dcterms:modified>
</cp:coreProperties>
</file>